
<file path=[Content_Types].xml><?xml version="1.0" encoding="utf-8"?>
<ns0:Types xmlns:ns0="http://schemas.openxmlformats.org/package/2006/content-types">
  <ns0:Default Extension="emf" ContentType="image/x-emf"/>
  <ns0:Default Extension="fntdata" ContentType="application/x-fontdata"/>
  <ns0:Default Extension="jpeg" ContentType="image/jpeg"/>
  <ns0:Default Extension="png" ContentType="image/png"/>
  <ns0:Default Extension="rels" ContentType="application/vnd.openxmlformats-package.relationships+xml"/>
  <ns0:Default Extension="svg" ContentType="image/svg+xml"/>
  <ns0:Default Extension="xml" ContentType="application/xml"/>
  <ns0:Override PartName="/ppt/presentation.xml" ContentType="application/vnd.openxmlformats-officedocument.presentationml.presentation.main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slides/slide13.xml" ContentType="application/vnd.openxmlformats-officedocument.presentationml.slide+xml"/>
  <ns0:Override PartName="/ppt/slides/slide14.xml" ContentType="application/vnd.openxmlformats-officedocument.presentationml.slide+xml"/>
  <ns0:Override PartName="/ppt/slides/slide15.xml" ContentType="application/vnd.openxmlformats-officedocument.presentationml.slide+xml"/>
  <ns0:Override PartName="/ppt/slides/slide16.xml" ContentType="application/vnd.openxmlformats-officedocument.presentationml.slide+xml"/>
  <ns0:Override PartName="/ppt/slides/slide17.xml" ContentType="application/vnd.openxmlformats-officedocument.presentationml.slide+xml"/>
  <ns0:Override PartName="/ppt/slides/slide18.xml" ContentType="application/vnd.openxmlformats-officedocument.presentationml.slide+xml"/>
  <ns0:Override PartName="/ppt/slides/slide19.xml" ContentType="application/vnd.openxmlformats-officedocument.presentationml.slide+xml"/>
  <ns0:Override PartName="/ppt/slides/slide20.xml" ContentType="application/vnd.openxmlformats-officedocument.presentationml.slide+xml"/>
  <ns0:Override PartName="/ppt/slides/slide21.xml" ContentType="application/vnd.openxmlformats-officedocument.presentationml.slide+xml"/>
  <ns0:Override PartName="/ppt/presProps.xml" ContentType="application/vnd.openxmlformats-officedocument.presentationml.presProps+xml"/>
  <ns0:Override PartName="/ppt/viewProps.xml" ContentType="application/vnd.openxmlformats-officedocument.presentationml.viewProps+xml"/>
  <ns0:Override PartName="/ppt/theme/theme1.xml" ContentType="application/vnd.openxmlformats-officedocument.theme+xml"/>
  <ns0:Override PartName="/ppt/tableStyles.xml" ContentType="application/vnd.openxmlformats-officedocument.presentationml.tableStyles+xml"/>
  <ns0:Override PartName="/ppt/slideLayouts/slideLayout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docProps/core.xml" ContentType="application/vnd.openxmlformats-package.core-properties+xml"/>
  <ns0:Override PartName="/docProps/app.xml" ContentType="application/vnd.openxmlformats-officedocument.extended-properties+xml"/>
</ns0: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ns0:presentation xmlns:ns0="http://schemas.openxmlformats.org/presentationml/2006/main" xmlns:ns1="http://schemas.openxmlformats.org/officeDocument/2006/relationships" xmlns:ns2="http://schemas.openxmlformats.org/drawingml/2006/main" xmlns:ns3="http://schemas.microsoft.com/office/powerpoint/2012/main" embedTrueTypeFonts="1" saveSubsetFonts="1">
  <ns0:sldMasterIdLst>
    <ns0:sldMasterId id="2147483648" ns1:id="rId1"/>
  </ns0:sldMasterIdLst>
  <ns0:sldIdLst>
    <ns0:sldId id="259" ns1:id="rId2"/>
    <ns0:sldId id="260" ns1:id="rId3"/>
    <ns0:sldId id="263" ns1:id="rId4"/>
    <ns0:sldId id="273" ns1:id="rId5"/>
    <ns0:sldId id="274" ns1:id="rId6"/>
    <ns0:sldId id="280" ns1:id="rId7"/>
    <ns0:sldId id="275" ns1:id="rId8"/>
    <ns0:sldId id="276" ns1:id="rId9"/>
    <ns0:sldId id="277" ns1:id="rId10"/>
    <ns0:sldId id="278" ns1:id="rId11"/>
    <ns0:sldId id="279" ns1:id="rId12"/>
    <ns0:sldId id="281" ns1:id="rId13"/>
    <ns0:sldId id="282" ns1:id="rId14"/>
    <ns0:sldId id="283" ns1:id="rId15"/>
    <ns0:sldId id="284" ns1:id="rId16"/>
    <ns0:sldId id="285" ns1:id="rId17"/>
    <ns0:sldId id="286" ns1:id="rId18"/>
    <ns0:sldId id="287" ns1:id="rId19"/>
    <ns0:sldId id="288" ns1:id="rId20"/>
    <ns0:sldId id="289" ns1:id="rId21"/>
    <ns0:sldId id="272" ns1:id="rId22"/>
  </ns0:sldIdLst>
  <ns0:sldSz cx="18288000" cy="10287000"/>
  <ns0:notesSz cx="6858000" cy="9144000"/>
  <ns0:embeddedFontLst>
    <ns0:embeddedFont>
      <ns0:font typeface="Montserrat" panose="00000500000000000000" pitchFamily="2" charset="0"/>
      <ns0:regular ns1:id="rId23"/>
      <ns0:bold ns1:id="rId24"/>
      <ns0:italic ns1:id="rId25"/>
      <ns0:boldItalic ns1:id="rId26"/>
    </ns0:embeddedFont>
    <ns0:embeddedFont>
      <ns0:font typeface="Montserrat Bold" panose="00000800000000000000" charset="0"/>
      <ns0:regular ns1:id="rId27"/>
    </ns0:embeddedFont>
    <ns0:embeddedFont>
      <ns0:font typeface="Titillium Web" panose="00000500000000000000" pitchFamily="2" charset="0"/>
      <ns0:regular ns1:id="rId28"/>
      <ns0:bold ns1:id="rId29"/>
      <ns0:italic ns1:id="rId30"/>
      <ns0:boldItalic ns1:id="rId31"/>
    </ns0:embeddedFont>
  </ns0:embeddedFontLst>
  <ns0:defaultTextStyle>
    <ns2:defPPr>
      <ns2:defRPr lang="en-US"/>
    </ns2:defPPr>
    <ns2:lvl1pPr marL="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ns0:defaultTextStyle>
  <ns0:extLst>
    <ns0:ext uri="{EFAFB233-063F-42B5-8137-9DF3F51BA10A}">
      <ns3:sldGuideLst>
        <ns3:guide id="1" orient="horz" pos="2160">
          <ns3:clr>
            <ns2:srgbClr val="A4A3A4"/>
          </ns3:clr>
        </ns3:guide>
        <ns3:guide id="2" pos="2880">
          <ns3:clr>
            <ns2:srgbClr val="A4A3A4"/>
          </ns3:clr>
        </ns3:guide>
      </ns3:sldGuideLst>
    </ns0:ext>
  </ns0:extLst>
</ns0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0" d="100"/>
          <a:sy n="100" d="100"/>
        </p:scale>
        <p:origin x="516" y="6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19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svg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jpeg"/><Relationship Id="rId3" Type="http://schemas.openxmlformats.org/officeDocument/2006/relationships/image" Target="../media/image18.svg"/><Relationship Id="rId7" Type="http://schemas.openxmlformats.org/officeDocument/2006/relationships/image" Target="../media/image23.png"/><Relationship Id="rId12" Type="http://schemas.openxmlformats.org/officeDocument/2006/relationships/image" Target="../media/image2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7.png"/><Relationship Id="rId5" Type="http://schemas.openxmlformats.org/officeDocument/2006/relationships/image" Target="../media/image9.svg"/><Relationship Id="rId10" Type="http://schemas.openxmlformats.org/officeDocument/2006/relationships/image" Target="../media/image26.png"/><Relationship Id="rId4" Type="http://schemas.openxmlformats.org/officeDocument/2006/relationships/image" Target="../media/image8.png"/><Relationship Id="rId9" Type="http://schemas.openxmlformats.org/officeDocument/2006/relationships/image" Target="../media/image25.pn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svg"/><Relationship Id="rId7" Type="http://schemas.openxmlformats.org/officeDocument/2006/relationships/image" Target="../media/image3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8.sv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10" Type="http://schemas.openxmlformats.org/officeDocument/2006/relationships/image" Target="../media/image33.jpeg"/><Relationship Id="rId4" Type="http://schemas.openxmlformats.org/officeDocument/2006/relationships/image" Target="../media/image8.pn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18.svg"/><Relationship Id="rId7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36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svg"/><Relationship Id="rId7" Type="http://schemas.openxmlformats.org/officeDocument/2006/relationships/image" Target="../media/image3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svg"/><Relationship Id="rId7" Type="http://schemas.openxmlformats.org/officeDocument/2006/relationships/image" Target="../media/image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18.svg"/><Relationship Id="rId7" Type="http://schemas.openxmlformats.org/officeDocument/2006/relationships/image" Target="../media/image39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10" Type="http://schemas.openxmlformats.org/officeDocument/2006/relationships/image" Target="../media/image42.png"/><Relationship Id="rId4" Type="http://schemas.openxmlformats.org/officeDocument/2006/relationships/image" Target="../media/image8.png"/><Relationship Id="rId9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8.svg"/><Relationship Id="rId7" Type="http://schemas.openxmlformats.org/officeDocument/2006/relationships/image" Target="../media/image4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8.svg"/><Relationship Id="rId7" Type="http://schemas.openxmlformats.org/officeDocument/2006/relationships/image" Target="../media/image4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10" Type="http://schemas.openxmlformats.org/officeDocument/2006/relationships/image" Target="../media/image47.jpeg"/><Relationship Id="rId4" Type="http://schemas.openxmlformats.org/officeDocument/2006/relationships/image" Target="../media/image8.png"/><Relationship Id="rId9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8.svg"/><Relationship Id="rId7" Type="http://schemas.openxmlformats.org/officeDocument/2006/relationships/image" Target="../media/image43.png"/><Relationship Id="rId12" Type="http://schemas.openxmlformats.org/officeDocument/2006/relationships/image" Target="../media/image5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50.png"/><Relationship Id="rId5" Type="http://schemas.openxmlformats.org/officeDocument/2006/relationships/image" Target="../media/image9.svg"/><Relationship Id="rId10" Type="http://schemas.openxmlformats.org/officeDocument/2006/relationships/image" Target="../media/image49.png"/><Relationship Id="rId4" Type="http://schemas.openxmlformats.org/officeDocument/2006/relationships/image" Target="../media/image8.png"/><Relationship Id="rId9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8.svg"/><Relationship Id="rId7" Type="http://schemas.openxmlformats.org/officeDocument/2006/relationships/image" Target="../media/image43.png"/><Relationship Id="rId12" Type="http://schemas.openxmlformats.org/officeDocument/2006/relationships/image" Target="../media/image5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50.png"/><Relationship Id="rId5" Type="http://schemas.openxmlformats.org/officeDocument/2006/relationships/image" Target="../media/image9.svg"/><Relationship Id="rId10" Type="http://schemas.openxmlformats.org/officeDocument/2006/relationships/image" Target="../media/image49.png"/><Relationship Id="rId4" Type="http://schemas.openxmlformats.org/officeDocument/2006/relationships/image" Target="../media/image8.png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8.svg"/><Relationship Id="rId7" Type="http://schemas.openxmlformats.org/officeDocument/2006/relationships/image" Target="../media/image4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54.jpeg"/><Relationship Id="rId5" Type="http://schemas.openxmlformats.org/officeDocument/2006/relationships/image" Target="../media/image9.svg"/><Relationship Id="rId10" Type="http://schemas.openxmlformats.org/officeDocument/2006/relationships/image" Target="../media/image53.jpeg"/><Relationship Id="rId4" Type="http://schemas.openxmlformats.org/officeDocument/2006/relationships/image" Target="../media/image8.png"/><Relationship Id="rId9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8.svg"/><Relationship Id="rId7" Type="http://schemas.openxmlformats.org/officeDocument/2006/relationships/image" Target="../media/image4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8.svg"/><Relationship Id="rId7" Type="http://schemas.openxmlformats.org/officeDocument/2006/relationships/image" Target="../media/image4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8.svg"/><Relationship Id="rId7" Type="http://schemas.openxmlformats.org/officeDocument/2006/relationships/image" Target="../media/image4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10" Type="http://schemas.openxmlformats.org/officeDocument/2006/relationships/image" Target="../media/image58.png"/><Relationship Id="rId4" Type="http://schemas.openxmlformats.org/officeDocument/2006/relationships/image" Target="../media/image8.png"/><Relationship Id="rId9" Type="http://schemas.openxmlformats.org/officeDocument/2006/relationships/image" Target="../media/image5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8.svg"/><Relationship Id="rId7" Type="http://schemas.openxmlformats.org/officeDocument/2006/relationships/image" Target="../media/image4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F2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78578" flipH="1">
            <a:off x="-490827" y="5032597"/>
            <a:ext cx="21958110" cy="7994206"/>
          </a:xfrm>
          <a:custGeom>
            <a:avLst/>
            <a:gdLst/>
            <a:ahLst/>
            <a:cxnLst/>
            <a:rect l="l" t="t" r="r" b="b"/>
            <a:pathLst>
              <a:path w="21958110" h="7994206">
                <a:moveTo>
                  <a:pt x="21958111" y="0"/>
                </a:moveTo>
                <a:lnTo>
                  <a:pt x="0" y="0"/>
                </a:lnTo>
                <a:lnTo>
                  <a:pt x="0" y="7994206"/>
                </a:lnTo>
                <a:lnTo>
                  <a:pt x="21958111" y="7994206"/>
                </a:lnTo>
                <a:lnTo>
                  <a:pt x="2195811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3" name="Freeform 3"/>
          <p:cNvSpPr/>
          <p:nvPr/>
        </p:nvSpPr>
        <p:spPr>
          <a:xfrm rot="-681232" flipV="1">
            <a:off x="-2150886" y="-2804011"/>
            <a:ext cx="16957103" cy="6173508"/>
          </a:xfrm>
          <a:custGeom>
            <a:avLst/>
            <a:gdLst/>
            <a:ahLst/>
            <a:cxnLst/>
            <a:rect l="l" t="t" r="r" b="b"/>
            <a:pathLst>
              <a:path w="16957103" h="6173508">
                <a:moveTo>
                  <a:pt x="0" y="6173509"/>
                </a:moveTo>
                <a:lnTo>
                  <a:pt x="16957104" y="6173509"/>
                </a:lnTo>
                <a:lnTo>
                  <a:pt x="16957104" y="0"/>
                </a:lnTo>
                <a:lnTo>
                  <a:pt x="0" y="0"/>
                </a:lnTo>
                <a:lnTo>
                  <a:pt x="0" y="617350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bg-BG" noProof="0" dirty="0"/>
          </a:p>
        </p:txBody>
      </p:sp>
      <p:sp>
        <p:nvSpPr>
          <p:cNvPr id="5" name="Freeform 5"/>
          <p:cNvSpPr/>
          <p:nvPr/>
        </p:nvSpPr>
        <p:spPr>
          <a:xfrm rot="1810211" flipV="1">
            <a:off x="7770266" y="-1293506"/>
            <a:ext cx="15212479" cy="5538349"/>
          </a:xfrm>
          <a:custGeom>
            <a:avLst/>
            <a:gdLst/>
            <a:ahLst/>
            <a:cxnLst/>
            <a:rect l="l" t="t" r="r" b="b"/>
            <a:pathLst>
              <a:path w="15212479" h="5538349">
                <a:moveTo>
                  <a:pt x="0" y="5538349"/>
                </a:moveTo>
                <a:lnTo>
                  <a:pt x="15212480" y="5538349"/>
                </a:lnTo>
                <a:lnTo>
                  <a:pt x="15212480" y="0"/>
                </a:lnTo>
                <a:lnTo>
                  <a:pt x="0" y="0"/>
                </a:lnTo>
                <a:lnTo>
                  <a:pt x="0" y="553834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bg-BG" noProof="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6B7AB23-E8FE-4708-6FA7-4BACBB7F3F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0" y="7784125"/>
            <a:ext cx="1765280" cy="2005009"/>
          </a:xfrm>
          <a:prstGeom prst="rect">
            <a:avLst/>
          </a:prstGeom>
        </p:spPr>
      </p:pic>
      <p:sp>
        <p:nvSpPr>
          <p:cNvPr id="17" name="TextBox 11">
            <a:extLst>
              <a:ext uri="{FF2B5EF4-FFF2-40B4-BE49-F238E27FC236}">
                <a16:creationId xmlns:a16="http://schemas.microsoft.com/office/drawing/2014/main" id="{414E8449-AB77-9226-7364-3417D547D19C}"/>
              </a:ext>
            </a:extLst>
          </p:cNvPr>
          <p:cNvSpPr txBox="1"/>
          <p:nvPr/>
        </p:nvSpPr>
        <p:spPr>
          <a:xfrm>
            <a:off x="4191000" y="4876694"/>
            <a:ext cx="9834880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b="1" i="1" noProof="0" dirty="0"/>
              <a:t>Tema: </a:t>
            </a:r>
            <a:r>
              <a:rPr lang="bg-BG" sz="3200" i="1" noProof="0" dirty="0"/>
              <a:t>Представяне на проекти от Технически университет – Варна</a:t>
            </a:r>
            <a:endParaRPr lang="bg-BG" sz="3200" i="1" noProof="0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65F57F-D242-4605-66DB-7804FA62D21A}"/>
              </a:ext>
            </a:extLst>
          </p:cNvPr>
          <p:cNvSpPr txBox="1"/>
          <p:nvPr/>
        </p:nvSpPr>
        <p:spPr>
          <a:xfrm>
            <a:off x="1295400" y="9736209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4E1A2E51-FCD4-1D40-2816-B41C143B17AC}"/>
              </a:ext>
            </a:extLst>
          </p:cNvPr>
          <p:cNvSpPr txBox="1"/>
          <p:nvPr/>
        </p:nvSpPr>
        <p:spPr>
          <a:xfrm>
            <a:off x="4038600" y="6623096"/>
            <a:ext cx="983488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bg-BG" sz="2000" dirty="0">
                <a:solidFill>
                  <a:srgbClr val="000000"/>
                </a:solidFill>
                <a:latin typeface="+mj-lt"/>
                <a:ea typeface="Montserrat Bold"/>
                <a:cs typeface="Montserrat Bold"/>
                <a:sym typeface="Montserrat Bold"/>
              </a:rPr>
              <a:t>доц. Ангел Маринов, Технически Университет Варна</a:t>
            </a:r>
            <a:endParaRPr lang="bg-BG" sz="2000" noProof="0" dirty="0">
              <a:solidFill>
                <a:srgbClr val="000000"/>
              </a:solidFill>
              <a:latin typeface="+mj-lt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F54E5F01-2575-D585-E4CC-02232D5BB1CC}"/>
              </a:ext>
            </a:extLst>
          </p:cNvPr>
          <p:cNvSpPr txBox="1"/>
          <p:nvPr/>
        </p:nvSpPr>
        <p:spPr>
          <a:xfrm>
            <a:off x="4038600" y="3567006"/>
            <a:ext cx="9834880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bg-BG" sz="4400" b="1" i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Научна Конференция „Море“</a:t>
            </a:r>
            <a:endParaRPr lang="bg-BG" sz="4400" b="1" i="1" noProof="0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167846" flipH="1">
            <a:off x="7791891" y="7599800"/>
            <a:ext cx="12058207" cy="4389985"/>
          </a:xfrm>
          <a:custGeom>
            <a:avLst/>
            <a:gdLst/>
            <a:ahLst/>
            <a:cxnLst/>
            <a:rect l="l" t="t" r="r" b="b"/>
            <a:pathLst>
              <a:path w="12058207" h="4389985">
                <a:moveTo>
                  <a:pt x="12058206" y="0"/>
                </a:moveTo>
                <a:lnTo>
                  <a:pt x="0" y="0"/>
                </a:lnTo>
                <a:lnTo>
                  <a:pt x="0" y="4389985"/>
                </a:lnTo>
                <a:lnTo>
                  <a:pt x="12058206" y="4389985"/>
                </a:lnTo>
                <a:lnTo>
                  <a:pt x="12058206" y="0"/>
                </a:lnTo>
                <a:close/>
              </a:path>
            </a:pathLst>
          </a:custGeom>
          <a:blipFill>
            <a:blip r:embed="rId2">
              <a:alphaModFix amt="6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3" name="Freeform 3"/>
          <p:cNvSpPr/>
          <p:nvPr/>
        </p:nvSpPr>
        <p:spPr>
          <a:xfrm rot="-1254399" flipH="1">
            <a:off x="8054344" y="8092007"/>
            <a:ext cx="12058207" cy="4389985"/>
          </a:xfrm>
          <a:custGeom>
            <a:avLst/>
            <a:gdLst/>
            <a:ahLst/>
            <a:cxnLst/>
            <a:rect l="l" t="t" r="r" b="b"/>
            <a:pathLst>
              <a:path w="12058207" h="4389985">
                <a:moveTo>
                  <a:pt x="12058207" y="0"/>
                </a:moveTo>
                <a:lnTo>
                  <a:pt x="0" y="0"/>
                </a:lnTo>
                <a:lnTo>
                  <a:pt x="0" y="4389986"/>
                </a:lnTo>
                <a:lnTo>
                  <a:pt x="12058207" y="4389986"/>
                </a:lnTo>
                <a:lnTo>
                  <a:pt x="1205820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5" name="Freeform 5"/>
          <p:cNvSpPr/>
          <p:nvPr/>
        </p:nvSpPr>
        <p:spPr>
          <a:xfrm flipV="1">
            <a:off x="-156774" y="-687628"/>
            <a:ext cx="18659340" cy="2578382"/>
          </a:xfrm>
          <a:custGeom>
            <a:avLst/>
            <a:gdLst/>
            <a:ahLst/>
            <a:cxnLst/>
            <a:rect l="l" t="t" r="r" b="b"/>
            <a:pathLst>
              <a:path w="18659340" h="2578382">
                <a:moveTo>
                  <a:pt x="0" y="2578381"/>
                </a:moveTo>
                <a:lnTo>
                  <a:pt x="18659340" y="2578381"/>
                </a:lnTo>
                <a:lnTo>
                  <a:pt x="18659340" y="0"/>
                </a:lnTo>
                <a:lnTo>
                  <a:pt x="0" y="0"/>
                </a:lnTo>
                <a:lnTo>
                  <a:pt x="0" y="257838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/>
          <p:cNvSpPr/>
          <p:nvPr/>
        </p:nvSpPr>
        <p:spPr>
          <a:xfrm rot="-996988">
            <a:off x="-2488402" y="4958314"/>
            <a:ext cx="5659536" cy="4114800"/>
          </a:xfrm>
          <a:custGeom>
            <a:avLst/>
            <a:gdLst/>
            <a:ahLst/>
            <a:cxnLst/>
            <a:rect l="l" t="t" r="r" b="b"/>
            <a:pathLst>
              <a:path w="5659536" h="4114800">
                <a:moveTo>
                  <a:pt x="0" y="0"/>
                </a:moveTo>
                <a:lnTo>
                  <a:pt x="5659536" y="0"/>
                </a:lnTo>
                <a:lnTo>
                  <a:pt x="565953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11" name="TextBox 11"/>
          <p:cNvSpPr txBox="1"/>
          <p:nvPr/>
        </p:nvSpPr>
        <p:spPr>
          <a:xfrm>
            <a:off x="1270300" y="1798095"/>
            <a:ext cx="14248967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bg-BG" sz="6000" dirty="0"/>
              <a:t>Представяне на проекти от Технически университет – Варна</a:t>
            </a:r>
            <a:endParaRPr lang="bg-BG" sz="6000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/>
            <a:endParaRPr lang="bg-BG" sz="6000" b="1" noProof="0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016366" y="6949039"/>
            <a:ext cx="5981809" cy="564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7"/>
              </a:lnSpc>
            </a:pPr>
            <a:r>
              <a:rPr lang="bg-BG" sz="3291" b="1" noProof="0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доц. Ангел Маринов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16366" y="7627444"/>
            <a:ext cx="7404234" cy="1958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18"/>
              </a:lnSpc>
            </a:pPr>
            <a:r>
              <a:rPr lang="bg-BG" sz="2227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Заместник</a:t>
            </a:r>
            <a:r>
              <a:rPr lang="en-US" sz="2227" noProof="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bg-BG" sz="2227" noProof="0" dirty="0">
                <a:solidFill>
                  <a:srgbClr val="000000"/>
                </a:solidFill>
                <a:latin typeface="Montserrat"/>
                <a:sym typeface="Montserrat"/>
              </a:rPr>
              <a:t>декан </a:t>
            </a:r>
            <a:r>
              <a:rPr lang="bg-BG" sz="2227" noProof="0" dirty="0">
                <a:solidFill>
                  <a:srgbClr val="000000"/>
                </a:solidFill>
                <a:latin typeface="Montserrat"/>
              </a:rPr>
              <a:t>Факултет По Изчислителна Техника И Автоматизация</a:t>
            </a:r>
          </a:p>
          <a:p>
            <a:pPr>
              <a:lnSpc>
                <a:spcPts val="3118"/>
              </a:lnSpc>
            </a:pPr>
            <a:endParaRPr lang="bg-BG" sz="2227" noProof="0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3118"/>
              </a:lnSpc>
            </a:pPr>
            <a:r>
              <a:rPr lang="bg-BG" sz="2800" b="1" noProof="0" dirty="0">
                <a:solidFill>
                  <a:srgbClr val="000000"/>
                </a:solidFill>
                <a:latin typeface="Montserrat"/>
              </a:rPr>
              <a:t>Технически Университет Варна</a:t>
            </a:r>
          </a:p>
          <a:p>
            <a:pPr algn="l">
              <a:lnSpc>
                <a:spcPts val="3118"/>
              </a:lnSpc>
            </a:pPr>
            <a:endParaRPr lang="bg-BG" sz="2227" noProof="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81F703-B8DA-7CB2-328F-483C2CE11EB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0819" b="15422"/>
          <a:stretch>
            <a:fillRect/>
          </a:stretch>
        </p:blipFill>
        <p:spPr>
          <a:xfrm>
            <a:off x="1201974" y="5027292"/>
            <a:ext cx="3429000" cy="33722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DBA4268-AEAE-0CCA-D751-72FFD22DB934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/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93C4BF2-26E5-BC24-319B-123DFC5CC7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813530"/>
            <a:ext cx="1143000" cy="129822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E57A3C1-5B1C-E361-F56C-844C1BA88B4C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noProof="0" dirty="0"/>
              <a:t>https://www1.tu-varna.bg/tu-varna/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1E9718C-DD31-70B2-6A31-18AC151BC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5420631"/>
            <a:ext cx="7543800" cy="4246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DBD9642-853D-121A-0AD0-1B27B92A1AAD}"/>
              </a:ext>
            </a:extLst>
          </p:cNvPr>
          <p:cNvSpPr txBox="1"/>
          <p:nvPr/>
        </p:nvSpPr>
        <p:spPr>
          <a:xfrm>
            <a:off x="514367" y="348675"/>
            <a:ext cx="13487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200" b="1" noProof="0" dirty="0"/>
              <a:t>Кои сме ние — Технически университет – Варна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869AABA-0DDD-1A35-5680-5931A12FDBDC}"/>
              </a:ext>
            </a:extLst>
          </p:cNvPr>
          <p:cNvSpPr txBox="1"/>
          <p:nvPr/>
        </p:nvSpPr>
        <p:spPr>
          <a:xfrm>
            <a:off x="819150" y="1027520"/>
            <a:ext cx="119634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b="1" noProof="0" dirty="0"/>
              <a:t>Основан през 1962 г. </a:t>
            </a:r>
            <a:r>
              <a:rPr lang="bg-BG" sz="2000" noProof="0" dirty="0"/>
              <a:t>като Машинно-електротехнически институт; </a:t>
            </a:r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b="1" noProof="0" dirty="0"/>
              <a:t>Традиция в подготовката на инженери</a:t>
            </a:r>
            <a:r>
              <a:rPr lang="bg-BG" sz="2000" noProof="0" dirty="0"/>
              <a:t> в областта на корабостроенето, транспорта, машиностроенето, енергетика, компютърните науки, електрониката и електротехниката. </a:t>
            </a:r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b="1" noProof="0" dirty="0"/>
              <a:t>4 факултета: </a:t>
            </a:r>
            <a:r>
              <a:rPr lang="bg-BG" sz="2000" noProof="0" dirty="0"/>
              <a:t>Машинно-технологичен, Корабостроителен, Електротехнически, Факултет по изчислителна техника и автоматизация</a:t>
            </a:r>
            <a:r>
              <a:rPr lang="bg-BG" sz="2000" b="1" noProof="0" dirty="0"/>
              <a:t>. </a:t>
            </a:r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b="1" noProof="0" dirty="0"/>
              <a:t>Иновации: </a:t>
            </a:r>
            <a:r>
              <a:rPr lang="bg-BG" sz="2000" noProof="0" dirty="0"/>
              <a:t>Научноизследователски институт + Високотехнологичен парк с лаборатории (енергийна ефективност, автоматизация, материали и др.) </a:t>
            </a:r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b="1" noProof="0" dirty="0"/>
              <a:t>Международност: </a:t>
            </a:r>
            <a:r>
              <a:rPr lang="bg-BG" sz="2000" noProof="0" dirty="0"/>
              <a:t>Erasmus+, прием на чуждестранни студенти, стратегия за интернационализация</a:t>
            </a:r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b="1" noProof="0" dirty="0" err="1"/>
              <a:t>Kампус</a:t>
            </a:r>
            <a:r>
              <a:rPr lang="bg-BG" sz="2000" b="1" noProof="0" dirty="0"/>
              <a:t> ресурси: </a:t>
            </a:r>
            <a:r>
              <a:rPr lang="bg-BG" sz="2000" noProof="0" dirty="0"/>
              <a:t>библиотека, спортен комплекс, общежития;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78C46A9-AF84-17CE-2B82-90ED2FC8A6C6}"/>
              </a:ext>
            </a:extLst>
          </p:cNvPr>
          <p:cNvSpPr txBox="1"/>
          <p:nvPr/>
        </p:nvSpPr>
        <p:spPr>
          <a:xfrm>
            <a:off x="800100" y="5680321"/>
            <a:ext cx="9189888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dirty="0"/>
              <a:t>Представяне на нашите проекти по програма </a:t>
            </a:r>
            <a:r>
              <a:rPr lang="en-GB" sz="2000" dirty="0"/>
              <a:t>HEI-EIT</a:t>
            </a:r>
            <a:endParaRPr lang="bg-BG" sz="2000" dirty="0"/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dirty="0"/>
              <a:t>Представяне на проекти по програма </a:t>
            </a:r>
            <a:r>
              <a:rPr lang="en-GB" sz="2000" dirty="0"/>
              <a:t>HORIZON EUROPE</a:t>
            </a:r>
            <a:endParaRPr lang="bg-BG" sz="2000" dirty="0"/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dirty="0"/>
              <a:t>Представяне на проекти по програма </a:t>
            </a:r>
            <a:r>
              <a:rPr lang="en-GB" sz="2000" dirty="0"/>
              <a:t>ERASMUS+</a:t>
            </a:r>
            <a:endParaRPr lang="bg-BG" sz="2000" dirty="0"/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dirty="0"/>
              <a:t>Представяне на проект </a:t>
            </a:r>
            <a:r>
              <a:rPr lang="en-GB" sz="2000" dirty="0" err="1"/>
              <a:t>EfxINNOs</a:t>
            </a:r>
            <a:endParaRPr lang="bg-BG" sz="2000" dirty="0"/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dirty="0"/>
              <a:t>Представяне на проект </a:t>
            </a:r>
            <a:r>
              <a:rPr lang="ru-RU" sz="2000" dirty="0"/>
              <a:t>Национален </a:t>
            </a:r>
            <a:r>
              <a:rPr lang="ru-RU" sz="2000" dirty="0" err="1"/>
              <a:t>център</a:t>
            </a:r>
            <a:r>
              <a:rPr lang="ru-RU" sz="2000" dirty="0"/>
              <a:t> по мехатроника и чисти технологии</a:t>
            </a:r>
          </a:p>
          <a:p>
            <a:pPr marL="285750" indent="-285750" eaLnBrk="0" fontAlgn="base" hangingPunc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000" b="1" cap="small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903A8B3-CAB0-02D9-0322-D79850A54819}"/>
              </a:ext>
            </a:extLst>
          </p:cNvPr>
          <p:cNvSpPr txBox="1"/>
          <p:nvPr/>
        </p:nvSpPr>
        <p:spPr>
          <a:xfrm>
            <a:off x="523892" y="4864431"/>
            <a:ext cx="13487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200" b="1" noProof="0" dirty="0"/>
              <a:t>Какво ще чуете днес: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5E103-1191-49A9-0099-20EE547E2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86036A5-9331-1620-882C-7B28D28E6623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6B6661E-0141-13FB-F6C2-FC80D7D6D2A0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DA61FE-67DB-0406-F52A-CAB756C0D887}"/>
              </a:ext>
            </a:extLst>
          </p:cNvPr>
          <p:cNvSpPr txBox="1"/>
          <p:nvPr/>
        </p:nvSpPr>
        <p:spPr>
          <a:xfrm>
            <a:off x="424652" y="441323"/>
            <a:ext cx="1191974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200" b="1" dirty="0"/>
              <a:t>Проекти за изграждане на капацитет и обучение по програма </a:t>
            </a:r>
            <a:r>
              <a:rPr lang="en-GB" sz="3200" b="1" dirty="0"/>
              <a:t>HEI-EIT</a:t>
            </a:r>
            <a:endParaRPr lang="bg-BG" sz="3200" b="1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296758-F63C-EDA9-C7D4-3308989946B7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2CE686-560D-E9DC-EFBF-0C7B35146F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813530"/>
            <a:ext cx="1143000" cy="12982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A9BB03-7BF3-D31C-2A62-21268B82D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52" y="1877019"/>
            <a:ext cx="2301396" cy="147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6B63738-65A3-2C49-798C-02D7416770A4}"/>
              </a:ext>
            </a:extLst>
          </p:cNvPr>
          <p:cNvSpPr txBox="1"/>
          <p:nvPr/>
        </p:nvSpPr>
        <p:spPr>
          <a:xfrm>
            <a:off x="424652" y="3707617"/>
            <a:ext cx="85344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bg-BG" b="1" noProof="0" dirty="0"/>
              <a:t>Резултати</a:t>
            </a:r>
            <a:endParaRPr lang="bg-BG" noProof="0" dirty="0"/>
          </a:p>
          <a:p>
            <a:pPr>
              <a:buNone/>
            </a:pPr>
            <a:r>
              <a:rPr lang="bg-BG" noProof="0" dirty="0"/>
              <a:t>Проектът е успешно завършен, като постигнатите резултати включват:</a:t>
            </a:r>
            <a:br>
              <a:rPr lang="bg-BG" noProof="0" dirty="0"/>
            </a:br>
            <a:r>
              <a:rPr lang="bg-BG" noProof="0" dirty="0"/>
              <a:t>(1) Подкрепени над 8 стартиращи и развиващи се компании (</a:t>
            </a:r>
            <a:r>
              <a:rPr lang="bg-BG" noProof="0" dirty="0" err="1"/>
              <a:t>start-ups</a:t>
            </a:r>
            <a:r>
              <a:rPr lang="bg-BG" noProof="0" dirty="0"/>
              <a:t>/</a:t>
            </a:r>
            <a:r>
              <a:rPr lang="bg-BG" noProof="0" dirty="0" err="1"/>
              <a:t>scale-ups</a:t>
            </a:r>
            <a:r>
              <a:rPr lang="bg-BG" noProof="0" dirty="0"/>
              <a:t>);</a:t>
            </a:r>
            <a:br>
              <a:rPr lang="bg-BG" noProof="0" dirty="0"/>
            </a:br>
            <a:r>
              <a:rPr lang="bg-BG" noProof="0" dirty="0"/>
              <a:t>(2) Обучени над 520 студенти;</a:t>
            </a:r>
            <a:br>
              <a:rPr lang="bg-BG" noProof="0" dirty="0"/>
            </a:br>
            <a:r>
              <a:rPr lang="bg-BG" noProof="0" dirty="0"/>
              <a:t>(3) Наставлявани над 48 студенти;</a:t>
            </a:r>
            <a:br>
              <a:rPr lang="bg-BG" noProof="0" dirty="0"/>
            </a:br>
            <a:r>
              <a:rPr lang="bg-BG" noProof="0" dirty="0"/>
              <a:t>(4) Обучени над 48 преподаватели;</a:t>
            </a:r>
            <a:br>
              <a:rPr lang="bg-BG" noProof="0" dirty="0"/>
            </a:br>
            <a:r>
              <a:rPr lang="bg-BG" noProof="0" dirty="0"/>
              <a:t>(5) Наставлявани над 16 преподаватели;</a:t>
            </a:r>
            <a:br>
              <a:rPr lang="bg-BG" noProof="0" dirty="0"/>
            </a:br>
            <a:r>
              <a:rPr lang="bg-BG" noProof="0" dirty="0"/>
              <a:t>(6) Обучени над 48 административни/неакадемични служители;</a:t>
            </a:r>
            <a:br>
              <a:rPr lang="bg-BG" noProof="0" dirty="0"/>
            </a:br>
            <a:r>
              <a:rPr lang="bg-BG" noProof="0" dirty="0"/>
              <a:t>(7) Наставлявани над 16 административни/неакадемични служители;</a:t>
            </a:r>
            <a:br>
              <a:rPr lang="bg-BG" noProof="0" dirty="0"/>
            </a:br>
            <a:r>
              <a:rPr lang="bg-BG" noProof="0" dirty="0"/>
              <a:t>(8) Два допълнителни проекта, финансирани от ЕС, като производни на </a:t>
            </a:r>
            <a:r>
              <a:rPr lang="bg-BG" noProof="0" dirty="0" err="1"/>
              <a:t>CloudEARTHi</a:t>
            </a:r>
            <a:r>
              <a:rPr lang="bg-BG" noProof="0" dirty="0"/>
              <a:t>;</a:t>
            </a:r>
            <a:br>
              <a:rPr lang="bg-BG" noProof="0" dirty="0"/>
            </a:br>
            <a:r>
              <a:rPr lang="bg-BG" noProof="0" dirty="0"/>
              <a:t>(9) Развит </a:t>
            </a:r>
            <a:r>
              <a:rPr lang="bg-BG" noProof="0" dirty="0" err="1"/>
              <a:t>InnoLab</a:t>
            </a:r>
            <a:r>
              <a:rPr lang="bg-BG" noProof="0" dirty="0"/>
              <a:t>;</a:t>
            </a:r>
            <a:br>
              <a:rPr lang="bg-BG" noProof="0" dirty="0"/>
            </a:br>
            <a:r>
              <a:rPr lang="bg-BG" noProof="0" dirty="0"/>
              <a:t>(10) Създадени над 10 нови партньорства</a:t>
            </a: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3CE3DB5A-CD92-6A25-5803-532127571AD9}"/>
              </a:ext>
            </a:extLst>
          </p:cNvPr>
          <p:cNvSpPr txBox="1"/>
          <p:nvPr/>
        </p:nvSpPr>
        <p:spPr>
          <a:xfrm>
            <a:off x="3295014" y="2095500"/>
            <a:ext cx="11697972" cy="869279"/>
          </a:xfrm>
          <a:prstGeom prst="rect">
            <a:avLst/>
          </a:prstGeom>
          <a:noFill/>
        </p:spPr>
        <p:txBody>
          <a:bodyPr wrap="square" lIns="129351" tIns="64676" rIns="129351" bIns="646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err="1"/>
              <a:t>CloudEARTHi</a:t>
            </a:r>
            <a:r>
              <a:rPr lang="en-US" sz="2400" dirty="0"/>
              <a:t>: Innovation capacity building for the use of Big Data in Environmental Sciences, Sustainability and Circular Economy in HEIs and their entrepreneurial ecosystems</a:t>
            </a:r>
          </a:p>
        </p:txBody>
      </p:sp>
      <p:pic>
        <p:nvPicPr>
          <p:cNvPr id="13" name="Picture 12" descr="EIT RawMaterials - Developing raw materials into a major strength for Europe">
            <a:extLst>
              <a:ext uri="{FF2B5EF4-FFF2-40B4-BE49-F238E27FC236}">
                <a16:creationId xmlns:a16="http://schemas.microsoft.com/office/drawing/2014/main" id="{69783656-D510-0306-DE41-3CC1D02B98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17"/>
          <a:stretch/>
        </p:blipFill>
        <p:spPr bwMode="auto">
          <a:xfrm>
            <a:off x="4943613" y="8221183"/>
            <a:ext cx="3637278" cy="120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EIT RawMaterials - Developing raw materials into a major strength for Europe">
            <a:extLst>
              <a:ext uri="{FF2B5EF4-FFF2-40B4-BE49-F238E27FC236}">
                <a16:creationId xmlns:a16="http://schemas.microsoft.com/office/drawing/2014/main" id="{4998B350-2BB4-0CD7-998A-F422A10C7A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20"/>
          <a:stretch/>
        </p:blipFill>
        <p:spPr bwMode="auto">
          <a:xfrm>
            <a:off x="10448174" y="8202133"/>
            <a:ext cx="4106026" cy="111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A room with computers and desks&#10;&#10;Description automatically generated">
            <a:extLst>
              <a:ext uri="{FF2B5EF4-FFF2-40B4-BE49-F238E27FC236}">
                <a16:creationId xmlns:a16="http://schemas.microsoft.com/office/drawing/2014/main" id="{7B544E65-A032-5CDC-F51B-6802E3BF28A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836" y="3630164"/>
            <a:ext cx="7620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459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72EEE-DA5F-420F-981E-DAA081F36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3876161-D725-17DD-5D16-630C3775A387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ADC7F6A-5BAE-A233-0D0B-59E32E52E459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EFD619E-8B3D-9F7B-FDAE-C7FC6E683C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02AC1A1-33B6-5F97-C8A0-CE9100735B80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AB5D9F-7009-576F-63EC-6C2C6CEC1B1F}"/>
              </a:ext>
            </a:extLst>
          </p:cNvPr>
          <p:cNvSpPr txBox="1"/>
          <p:nvPr/>
        </p:nvSpPr>
        <p:spPr>
          <a:xfrm>
            <a:off x="424652" y="441323"/>
            <a:ext cx="1191974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200" b="1" dirty="0"/>
              <a:t>Проекти за изграждане на капацитет и обучение по програма </a:t>
            </a:r>
            <a:r>
              <a:rPr lang="en-GB" sz="3200" b="1" dirty="0"/>
              <a:t>HEI-EIT</a:t>
            </a:r>
            <a:endParaRPr lang="bg-BG" sz="3200" b="1" noProof="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A351F004-058B-1510-4311-CE89C4D5C7D3}"/>
              </a:ext>
            </a:extLst>
          </p:cNvPr>
          <p:cNvSpPr txBox="1"/>
          <p:nvPr/>
        </p:nvSpPr>
        <p:spPr>
          <a:xfrm>
            <a:off x="1828800" y="2083893"/>
            <a:ext cx="11321788" cy="869279"/>
          </a:xfrm>
          <a:prstGeom prst="rect">
            <a:avLst/>
          </a:prstGeom>
          <a:noFill/>
        </p:spPr>
        <p:txBody>
          <a:bodyPr wrap="square" lIns="129351" tIns="64676" rIns="129351" bIns="646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err="1"/>
              <a:t>BOOSTalent</a:t>
            </a:r>
            <a:r>
              <a:rPr lang="en-US" sz="2400" dirty="0"/>
              <a:t>: Empowering HEIs to Lead in Deep Tech Excellence with Innovative AI and ML for Sustainability, Aerospace, Advanced Materials, and Electronics.</a:t>
            </a:r>
          </a:p>
        </p:txBody>
      </p:sp>
      <p:pic>
        <p:nvPicPr>
          <p:cNvPr id="7" name="Picture 6" descr="A pink logo with a black background&#10;&#10;Description automatically generated">
            <a:extLst>
              <a:ext uri="{FF2B5EF4-FFF2-40B4-BE49-F238E27FC236}">
                <a16:creationId xmlns:a16="http://schemas.microsoft.com/office/drawing/2014/main" id="{6CBF1212-BA88-2CF0-92AC-A5BE2C1F8DE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02" y="1552951"/>
            <a:ext cx="2133600" cy="1717481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F500D439-4981-C6AE-A585-604AEC73CD5B}"/>
              </a:ext>
            </a:extLst>
          </p:cNvPr>
          <p:cNvSpPr txBox="1"/>
          <p:nvPr/>
        </p:nvSpPr>
        <p:spPr>
          <a:xfrm>
            <a:off x="1524000" y="3172585"/>
            <a:ext cx="4191000" cy="623058"/>
          </a:xfrm>
          <a:prstGeom prst="rect">
            <a:avLst/>
          </a:prstGeom>
          <a:noFill/>
        </p:spPr>
        <p:txBody>
          <a:bodyPr wrap="square" lIns="129351" tIns="64676" rIns="129351" bIns="646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bg-BG" sz="3200" b="1" dirty="0">
                <a:sym typeface="Titillium Web"/>
              </a:rPr>
              <a:t>Проекта в цифри</a:t>
            </a:r>
            <a:endParaRPr lang="en-GB" sz="3200" b="1" dirty="0"/>
          </a:p>
        </p:txBody>
      </p:sp>
      <p:pic>
        <p:nvPicPr>
          <p:cNvPr id="16" name="Google Shape;103;p1" descr="A blue light bulb with a black background&#10;&#10;Description automatically generated">
            <a:extLst>
              <a:ext uri="{FF2B5EF4-FFF2-40B4-BE49-F238E27FC236}">
                <a16:creationId xmlns:a16="http://schemas.microsoft.com/office/drawing/2014/main" id="{DD78DE9F-04B4-00B1-F31F-0DBD3B97024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41041" y="7138357"/>
            <a:ext cx="1645663" cy="1468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04;p1" descr="A group of people in line&#10;&#10;Description automatically generated">
            <a:extLst>
              <a:ext uri="{FF2B5EF4-FFF2-40B4-BE49-F238E27FC236}">
                <a16:creationId xmlns:a16="http://schemas.microsoft.com/office/drawing/2014/main" id="{932B46CB-6394-D376-1C7F-CC4944653884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508705" y="4936100"/>
            <a:ext cx="1323395" cy="1315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05;p1" descr="A blue outline of a head with gears inside&#10;&#10;Description automatically generated">
            <a:extLst>
              <a:ext uri="{FF2B5EF4-FFF2-40B4-BE49-F238E27FC236}">
                <a16:creationId xmlns:a16="http://schemas.microsoft.com/office/drawing/2014/main" id="{2FE61D2B-C6D9-C061-D5E2-21FF8CE33634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442030" y="3831722"/>
            <a:ext cx="1486554" cy="117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06;p1" descr="A blue and black target with a arrow&#10;&#10;Description automatically generated">
            <a:extLst>
              <a:ext uri="{FF2B5EF4-FFF2-40B4-BE49-F238E27FC236}">
                <a16:creationId xmlns:a16="http://schemas.microsoft.com/office/drawing/2014/main" id="{08A6AAB2-80DB-59FF-FF34-8F2C7C87490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508705" y="6119354"/>
            <a:ext cx="1323395" cy="112662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07;p1">
            <a:extLst>
              <a:ext uri="{FF2B5EF4-FFF2-40B4-BE49-F238E27FC236}">
                <a16:creationId xmlns:a16="http://schemas.microsoft.com/office/drawing/2014/main" id="{1D52C4B9-91C7-38FB-3FFB-9BF4736850AB}"/>
              </a:ext>
            </a:extLst>
          </p:cNvPr>
          <p:cNvSpPr txBox="1"/>
          <p:nvPr/>
        </p:nvSpPr>
        <p:spPr>
          <a:xfrm>
            <a:off x="2819400" y="4235193"/>
            <a:ext cx="3682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dirty="0">
                <a:solidFill>
                  <a:srgbClr val="000000"/>
                </a:solidFill>
                <a:latin typeface="+mj-lt"/>
                <a:ea typeface="Titillium Web"/>
                <a:cs typeface="Titillium Web"/>
                <a:sym typeface="Titillium Web"/>
              </a:rPr>
              <a:t>Над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Titillium Web"/>
                <a:cs typeface="Titillium Web"/>
                <a:sym typeface="Titillium Web"/>
              </a:rPr>
              <a:t> </a:t>
            </a:r>
            <a:r>
              <a:rPr lang="en-GB" sz="2400" dirty="0">
                <a:solidFill>
                  <a:srgbClr val="000000"/>
                </a:solidFill>
                <a:latin typeface="+mj-lt"/>
                <a:ea typeface="Titillium Web"/>
                <a:cs typeface="Titillium Web"/>
                <a:sym typeface="Titillium Web"/>
              </a:rPr>
              <a:t>1200 </a:t>
            </a:r>
            <a:r>
              <a:rPr lang="bg-BG" sz="2400" dirty="0">
                <a:solidFill>
                  <a:srgbClr val="000000"/>
                </a:solidFill>
                <a:latin typeface="+mj-lt"/>
                <a:ea typeface="Titillium Web"/>
                <a:cs typeface="Titillium Web"/>
                <a:sym typeface="Titillium Web"/>
              </a:rPr>
              <a:t>обучени</a:t>
            </a:r>
            <a:endParaRPr sz="24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7" name="Google Shape;110;p1">
            <a:extLst>
              <a:ext uri="{FF2B5EF4-FFF2-40B4-BE49-F238E27FC236}">
                <a16:creationId xmlns:a16="http://schemas.microsoft.com/office/drawing/2014/main" id="{FE429AFD-D0B3-CE95-879B-01CC2987400A}"/>
              </a:ext>
            </a:extLst>
          </p:cNvPr>
          <p:cNvSpPr txBox="1"/>
          <p:nvPr/>
        </p:nvSpPr>
        <p:spPr>
          <a:xfrm>
            <a:off x="2913679" y="5299322"/>
            <a:ext cx="36822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dirty="0">
                <a:solidFill>
                  <a:srgbClr val="000000"/>
                </a:solidFill>
                <a:latin typeface="+mj-lt"/>
                <a:ea typeface="Titillium Web"/>
                <a:cs typeface="Titillium Web"/>
                <a:sym typeface="Titillium Web"/>
              </a:rPr>
              <a:t>3 нови/подобрени структури</a:t>
            </a:r>
            <a:endParaRPr sz="24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8" name="Google Shape;111;p1">
            <a:extLst>
              <a:ext uri="{FF2B5EF4-FFF2-40B4-BE49-F238E27FC236}">
                <a16:creationId xmlns:a16="http://schemas.microsoft.com/office/drawing/2014/main" id="{EE17D9D4-0AD0-F252-57FD-8A08AADB940C}"/>
              </a:ext>
            </a:extLst>
          </p:cNvPr>
          <p:cNvSpPr txBox="1"/>
          <p:nvPr/>
        </p:nvSpPr>
        <p:spPr>
          <a:xfrm>
            <a:off x="2993233" y="7433789"/>
            <a:ext cx="36822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dirty="0">
                <a:solidFill>
                  <a:srgbClr val="000000"/>
                </a:solidFill>
                <a:latin typeface="+mj-lt"/>
                <a:ea typeface="Titillium Web"/>
                <a:cs typeface="Titillium Web"/>
                <a:sym typeface="Titillium Web"/>
              </a:rPr>
              <a:t>Над 5 подкрепени стартиращи компании </a:t>
            </a:r>
            <a:endParaRPr sz="2400" dirty="0">
              <a:latin typeface="+mj-lt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9" name="Google Shape;112;p1">
            <a:extLst>
              <a:ext uri="{FF2B5EF4-FFF2-40B4-BE49-F238E27FC236}">
                <a16:creationId xmlns:a16="http://schemas.microsoft.com/office/drawing/2014/main" id="{50742A06-4809-3152-38DC-8C412611668E}"/>
              </a:ext>
            </a:extLst>
          </p:cNvPr>
          <p:cNvSpPr txBox="1"/>
          <p:nvPr/>
        </p:nvSpPr>
        <p:spPr>
          <a:xfrm>
            <a:off x="2913679" y="6498002"/>
            <a:ext cx="3682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dirty="0">
                <a:sym typeface="Titillium Web"/>
              </a:rPr>
              <a:t>Над 10 нови партньорства</a:t>
            </a:r>
            <a:endParaRPr sz="2400" dirty="0">
              <a:sym typeface="Titillium Web"/>
            </a:endParaRPr>
          </a:p>
        </p:txBody>
      </p:sp>
      <p:pic>
        <p:nvPicPr>
          <p:cNvPr id="30" name="Picture 29" descr="A table with green lanyards and cards&#10;&#10;AI-generated content may be incorrect.">
            <a:extLst>
              <a:ext uri="{FF2B5EF4-FFF2-40B4-BE49-F238E27FC236}">
                <a16:creationId xmlns:a16="http://schemas.microsoft.com/office/drawing/2014/main" id="{8D9DAAF1-A563-C411-C619-9F4309683B1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471" y="3270432"/>
            <a:ext cx="4303427" cy="3227570"/>
          </a:xfrm>
          <a:prstGeom prst="rect">
            <a:avLst/>
          </a:prstGeom>
        </p:spPr>
      </p:pic>
      <p:pic>
        <p:nvPicPr>
          <p:cNvPr id="32" name="Picture 31" descr="A group of men standing in front of a white board&#10;&#10;AI-generated content may be incorrect.">
            <a:extLst>
              <a:ext uri="{FF2B5EF4-FFF2-40B4-BE49-F238E27FC236}">
                <a16:creationId xmlns:a16="http://schemas.microsoft.com/office/drawing/2014/main" id="{9D56F9C4-B2A6-5936-C34E-37F7A3AE169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2975" y="4136924"/>
            <a:ext cx="4573984" cy="3430488"/>
          </a:xfrm>
          <a:prstGeom prst="rect">
            <a:avLst/>
          </a:prstGeom>
        </p:spPr>
      </p:pic>
      <p:pic>
        <p:nvPicPr>
          <p:cNvPr id="33" name="Picture 32" descr="EIT RawMaterials - Developing raw materials into a major strength for Europe">
            <a:extLst>
              <a:ext uri="{FF2B5EF4-FFF2-40B4-BE49-F238E27FC236}">
                <a16:creationId xmlns:a16="http://schemas.microsoft.com/office/drawing/2014/main" id="{BA97DAC7-CC6D-F0E9-78EF-04949F7DB7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17"/>
          <a:stretch/>
        </p:blipFill>
        <p:spPr bwMode="auto">
          <a:xfrm>
            <a:off x="5181600" y="8320320"/>
            <a:ext cx="3637278" cy="120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 descr="EIT RawMaterials - Developing raw materials into a major strength for Europe">
            <a:extLst>
              <a:ext uri="{FF2B5EF4-FFF2-40B4-BE49-F238E27FC236}">
                <a16:creationId xmlns:a16="http://schemas.microsoft.com/office/drawing/2014/main" id="{20B4283E-46F9-D1DB-A7D0-4FC6C4C642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20"/>
          <a:stretch/>
        </p:blipFill>
        <p:spPr bwMode="auto">
          <a:xfrm>
            <a:off x="10058400" y="8373853"/>
            <a:ext cx="4106026" cy="111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09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96C4A-FD81-F7D4-6206-59A9376F1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B732505-33B4-8828-7B16-A1AB64BEAD11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D04B7A5-80AD-004B-C4E9-E820FE53A4BB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BB1BF84-8610-9BB1-11DA-4B615F6D4D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572872-40FD-A3C7-D977-C2D5D35BDF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049" y="1562101"/>
            <a:ext cx="2700204" cy="2743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694993-D0A2-7FED-D181-C57278584AC7}"/>
              </a:ext>
            </a:extLst>
          </p:cNvPr>
          <p:cNvSpPr txBox="1"/>
          <p:nvPr/>
        </p:nvSpPr>
        <p:spPr>
          <a:xfrm>
            <a:off x="685800" y="342900"/>
            <a:ext cx="109241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200" b="1" dirty="0"/>
              <a:t>Проекти за изграждане на капацитет и обучение по програма </a:t>
            </a:r>
            <a:r>
              <a:rPr lang="en-GB" sz="3200" b="1" dirty="0"/>
              <a:t>HEI-EIT</a:t>
            </a:r>
            <a:endParaRPr lang="bg-BG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08E51D-5C02-3E4F-5BB3-60AB2C816BC6}"/>
              </a:ext>
            </a:extLst>
          </p:cNvPr>
          <p:cNvSpPr txBox="1"/>
          <p:nvPr/>
        </p:nvSpPr>
        <p:spPr>
          <a:xfrm>
            <a:off x="3505200" y="3512686"/>
            <a:ext cx="1295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Цел:</a:t>
            </a:r>
            <a:endParaRPr lang="en-GB" b="1" dirty="0"/>
          </a:p>
          <a:p>
            <a:pPr algn="just"/>
            <a:br>
              <a:rPr lang="bg-BG" noProof="0" dirty="0"/>
            </a:br>
            <a:r>
              <a:rPr lang="bg-BG" dirty="0"/>
              <a:t>Изграждане на</a:t>
            </a:r>
            <a:r>
              <a:rPr lang="bg-BG" noProof="0" dirty="0"/>
              <a:t>капацитет в университетите (HEI) и свързаните бизнеси за институционални иновации и предприемачество в областта на </a:t>
            </a:r>
            <a:r>
              <a:rPr lang="bg-BG" noProof="0" dirty="0" err="1"/>
              <a:t>Deep</a:t>
            </a:r>
            <a:r>
              <a:rPr lang="bg-BG" noProof="0" dirty="0"/>
              <a:t> </a:t>
            </a:r>
            <a:r>
              <a:rPr lang="bg-BG" noProof="0" dirty="0" err="1"/>
              <a:t>Tech</a:t>
            </a:r>
            <a:r>
              <a:rPr lang="bg-BG" noProof="0" dirty="0"/>
              <a:t> – изкуствен интелект, машинно обучение, усъвършенствани материали, устойчива енергия и чисти технологии.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366987-C76E-DCDA-865C-29144B2A940A}"/>
              </a:ext>
            </a:extLst>
          </p:cNvPr>
          <p:cNvSpPr txBox="1"/>
          <p:nvPr/>
        </p:nvSpPr>
        <p:spPr>
          <a:xfrm>
            <a:off x="1104900" y="5235922"/>
            <a:ext cx="134874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bg-BG" b="1" dirty="0"/>
              <a:t>Ключови предизвикателства, които проектът адресира:</a:t>
            </a:r>
            <a:endParaRPr lang="bg-BG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bg-BG" dirty="0"/>
              <a:t>Несъответствие между нуждите на индустрията, </a:t>
            </a:r>
            <a:r>
              <a:rPr lang="en-GB" dirty="0"/>
              <a:t>Deep Tech </a:t>
            </a:r>
            <a:r>
              <a:rPr lang="bg-BG" dirty="0"/>
              <a:t>и образователните програми.</a:t>
            </a: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bg-BG" dirty="0"/>
              <a:t>Образователни програми, които не отговарят напълно на технологичните и предприемачески нужди.</a:t>
            </a: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bg-BG" dirty="0"/>
              <a:t>Слаба екосистема за стартиращи предприятия (</a:t>
            </a:r>
            <a:r>
              <a:rPr lang="en-GB" dirty="0"/>
              <a:t>start-ups) </a:t>
            </a:r>
            <a:r>
              <a:rPr lang="bg-BG" dirty="0"/>
              <a:t>в </a:t>
            </a:r>
            <a:r>
              <a:rPr lang="en-GB" dirty="0"/>
              <a:t>Deep Tech.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bg-BG" dirty="0"/>
              <a:t>Ограничено участие на университети и изследователски центрове в комерсиализацията на науката.</a:t>
            </a: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bg-BG" dirty="0"/>
              <a:t>Несъответствие между обществените нужди и действията на заинтересованите страни при развитие на иновации. 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None/>
            </a:pPr>
            <a:r>
              <a:rPr lang="bg-BG" b="1" dirty="0"/>
              <a:t>Какво ще се постигне:</a:t>
            </a:r>
            <a:endParaRPr lang="bg-BG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bg-BG" dirty="0"/>
              <a:t>Университетите се активизират като „двигатели на промяна“ – чрез партньорства с бизнеси и засилване на собствената си институционална иновационна способност.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bg-BG" dirty="0"/>
              <a:t>Подобряване на връзката между образование, изследвания и бизнес (моделът „</a:t>
            </a:r>
            <a:r>
              <a:rPr lang="en-GB" dirty="0"/>
              <a:t>Knowledge Triangle“). </a:t>
            </a:r>
            <a:endParaRPr lang="bg-BG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bg-BG" dirty="0"/>
              <a:t>Създаване на </a:t>
            </a:r>
            <a:r>
              <a:rPr lang="bg-BG" dirty="0" err="1"/>
              <a:t>платформ</a:t>
            </a:r>
            <a:r>
              <a:rPr lang="en-GB" dirty="0"/>
              <a:t>a </a:t>
            </a:r>
            <a:r>
              <a:rPr lang="bg-BG" dirty="0"/>
              <a:t>за обучение, обмен и предприемачество, която подпомага синята и зелена икономика. </a:t>
            </a:r>
          </a:p>
          <a:p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12B1FE-E23A-2F8B-DCED-08713812645F}"/>
              </a:ext>
            </a:extLst>
          </p:cNvPr>
          <p:cNvSpPr txBox="1"/>
          <p:nvPr/>
        </p:nvSpPr>
        <p:spPr>
          <a:xfrm>
            <a:off x="2869934" y="2093680"/>
            <a:ext cx="13487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/>
              <a:t>Knowledge Rise: </a:t>
            </a:r>
            <a:r>
              <a:rPr lang="en-GB" sz="2400" dirty="0"/>
              <a:t>Advancing Sustainable Blue-Green Economies via Deep Tech - Innovation Capacity Building in Higher Education</a:t>
            </a:r>
            <a:endParaRPr lang="bg-BG" sz="2400" dirty="0"/>
          </a:p>
        </p:txBody>
      </p:sp>
      <p:pic>
        <p:nvPicPr>
          <p:cNvPr id="16" name="Picture 15" descr="EIT RawMaterials - Developing raw materials into a major strength for Europe">
            <a:extLst>
              <a:ext uri="{FF2B5EF4-FFF2-40B4-BE49-F238E27FC236}">
                <a16:creationId xmlns:a16="http://schemas.microsoft.com/office/drawing/2014/main" id="{CC5083E6-154D-B759-0E3E-375B1F5E5B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17"/>
          <a:stretch/>
        </p:blipFill>
        <p:spPr bwMode="auto">
          <a:xfrm>
            <a:off x="6733162" y="8957816"/>
            <a:ext cx="3637278" cy="120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EIT RawMaterials - Developing raw materials into a major strength for Europe">
            <a:extLst>
              <a:ext uri="{FF2B5EF4-FFF2-40B4-BE49-F238E27FC236}">
                <a16:creationId xmlns:a16="http://schemas.microsoft.com/office/drawing/2014/main" id="{F3C47E68-66F3-68E8-184C-0FE6E6E65D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20"/>
          <a:stretch/>
        </p:blipFill>
        <p:spPr bwMode="auto">
          <a:xfrm>
            <a:off x="11609962" y="9011349"/>
            <a:ext cx="4106026" cy="111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410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E1937-5275-6190-13CA-A49551F7E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9AA190A-3957-1262-008C-5BEEB148AD78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253BE7E-2545-C362-149B-B17D85113F10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C3B6828-6C1A-9536-FEF1-69A7FB3A8C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9A7B42-772B-11FF-F258-914044E173D1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E4A92E13-B3B7-BA2B-5F72-7D955C5BAD52}"/>
              </a:ext>
            </a:extLst>
          </p:cNvPr>
          <p:cNvSpPr txBox="1"/>
          <p:nvPr/>
        </p:nvSpPr>
        <p:spPr>
          <a:xfrm>
            <a:off x="-7010400" y="1333500"/>
            <a:ext cx="26914593" cy="684613"/>
          </a:xfrm>
          <a:prstGeom prst="rect">
            <a:avLst/>
          </a:prstGeom>
          <a:noFill/>
        </p:spPr>
        <p:txBody>
          <a:bodyPr wrap="square" lIns="129351" tIns="64676" rIns="129351" bIns="646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SEEDPlus</a:t>
            </a:r>
            <a:r>
              <a:rPr lang="en-US" sz="3600" dirty="0"/>
              <a:t>: Strengthening Entrepreneurial Ecosystem Development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271E19-63DD-5148-187C-1DE74E92173E}"/>
              </a:ext>
            </a:extLst>
          </p:cNvPr>
          <p:cNvSpPr txBox="1"/>
          <p:nvPr/>
        </p:nvSpPr>
        <p:spPr>
          <a:xfrm>
            <a:off x="228600" y="342900"/>
            <a:ext cx="119197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200" b="1" dirty="0"/>
              <a:t>Проекти за проекти по програма </a:t>
            </a:r>
            <a:r>
              <a:rPr lang="en-GB" sz="3200" b="1" dirty="0"/>
              <a:t>HORIZON EUROPE</a:t>
            </a:r>
            <a:endParaRPr lang="bg-BG" sz="3200" b="1" noProof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07876C-917F-DB19-D2CB-0B9E4CBA3629}"/>
              </a:ext>
            </a:extLst>
          </p:cNvPr>
          <p:cNvSpPr txBox="1"/>
          <p:nvPr/>
        </p:nvSpPr>
        <p:spPr>
          <a:xfrm>
            <a:off x="2362200" y="2660102"/>
            <a:ext cx="4191000" cy="623058"/>
          </a:xfrm>
          <a:prstGeom prst="rect">
            <a:avLst/>
          </a:prstGeom>
          <a:noFill/>
        </p:spPr>
        <p:txBody>
          <a:bodyPr wrap="square" lIns="129351" tIns="64676" rIns="129351" bIns="64676" rtlCol="0">
            <a:spAutoFit/>
          </a:bodyPr>
          <a:lstStyle/>
          <a:p>
            <a:pPr lvl="0" algn="ctr"/>
            <a:r>
              <a:rPr lang="bg-BG" sz="3200" b="1" dirty="0">
                <a:sym typeface="Titillium Web"/>
              </a:rPr>
              <a:t>Въведение</a:t>
            </a:r>
            <a:endParaRPr lang="en-GB" sz="32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60B90E-F061-BC61-08E5-51FD2D23FCDE}"/>
              </a:ext>
            </a:extLst>
          </p:cNvPr>
          <p:cNvSpPr txBox="1"/>
          <p:nvPr/>
        </p:nvSpPr>
        <p:spPr>
          <a:xfrm>
            <a:off x="609600" y="3283160"/>
            <a:ext cx="817562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sz="2400" b="1" noProof="0" dirty="0"/>
              <a:t>Проектът SEED+</a:t>
            </a:r>
            <a:r>
              <a:rPr lang="bg-BG" sz="2400" noProof="0" dirty="0"/>
              <a:t> насърчава ново поколение предприемачи, фокусирани върху екологични решения. В партньорство с университети и бизнес организации, проектът модернизира обучението по предприемачество чрез </a:t>
            </a:r>
            <a:r>
              <a:rPr lang="bg-BG" sz="2400" b="1" noProof="0" dirty="0"/>
              <a:t>курс за създаване на стартъпи</a:t>
            </a:r>
            <a:r>
              <a:rPr lang="bg-BG" sz="2400" noProof="0" dirty="0"/>
              <a:t>, </a:t>
            </a:r>
            <a:r>
              <a:rPr lang="bg-BG" sz="2400" b="1" noProof="0" dirty="0"/>
              <a:t>състезания</a:t>
            </a:r>
            <a:r>
              <a:rPr lang="bg-BG" sz="2400" noProof="0" dirty="0"/>
              <a:t> и </a:t>
            </a:r>
            <a:r>
              <a:rPr lang="bg-BG" sz="2400" b="1" noProof="0" dirty="0"/>
              <a:t>подкрепа за ранни екипи</a:t>
            </a:r>
            <a:r>
              <a:rPr lang="bg-BG" sz="2400" noProof="0" dirty="0"/>
              <a:t>.</a:t>
            </a:r>
          </a:p>
          <a:p>
            <a:pPr algn="just"/>
            <a:r>
              <a:rPr lang="bg-BG" sz="2400" noProof="0" dirty="0"/>
              <a:t>Инициативата изгражда </a:t>
            </a:r>
            <a:r>
              <a:rPr lang="bg-BG" sz="2400" b="1" noProof="0" dirty="0"/>
              <a:t>предприемачески хъбове</a:t>
            </a:r>
            <a:r>
              <a:rPr lang="bg-BG" sz="2400" noProof="0" dirty="0"/>
              <a:t>, проучва </a:t>
            </a:r>
            <a:r>
              <a:rPr lang="bg-BG" sz="2400" b="1" noProof="0" dirty="0"/>
              <a:t>рисково финансиране</a:t>
            </a:r>
            <a:r>
              <a:rPr lang="bg-BG" sz="2400" noProof="0" dirty="0"/>
              <a:t> и укрепва капацитета на университетите да развиват таланти в цяла Европа.</a:t>
            </a:r>
          </a:p>
          <a:p>
            <a:pPr algn="just"/>
            <a:endParaRPr lang="bg-BG" sz="2400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DEC56E-7044-F80D-A29F-E3746199B648}"/>
              </a:ext>
            </a:extLst>
          </p:cNvPr>
          <p:cNvSpPr txBox="1"/>
          <p:nvPr/>
        </p:nvSpPr>
        <p:spPr>
          <a:xfrm>
            <a:off x="12725400" y="2660102"/>
            <a:ext cx="2161847" cy="623058"/>
          </a:xfrm>
          <a:prstGeom prst="rect">
            <a:avLst/>
          </a:prstGeom>
          <a:noFill/>
        </p:spPr>
        <p:txBody>
          <a:bodyPr wrap="square" lIns="129351" tIns="64676" rIns="129351" bIns="64676" rtlCol="0">
            <a:spAutoFit/>
          </a:bodyPr>
          <a:lstStyle/>
          <a:p>
            <a:pPr lvl="0" algn="ctr"/>
            <a:r>
              <a:rPr lang="bg-BG" sz="3200" b="1" dirty="0"/>
              <a:t>Резултати</a:t>
            </a:r>
            <a:endParaRPr lang="en-GB" sz="3200" b="1" dirty="0"/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A4F8A8F4-CBD1-E79E-08B3-5DD6AEFFD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1323" y="3389941"/>
            <a:ext cx="75900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bg-BG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Създаден специализиран курс по създаване на предприемачески начинания (</a:t>
            </a:r>
            <a:r>
              <a:rPr kumimoji="0" lang="bg-BG" sz="24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</a:rPr>
              <a:t>venture</a:t>
            </a:r>
            <a:r>
              <a:rPr kumimoji="0" lang="bg-BG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bg-BG" sz="24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</a:rPr>
              <a:t>creation</a:t>
            </a:r>
            <a:r>
              <a:rPr kumimoji="0" lang="bg-BG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);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bg-BG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Проведена 1 международна конференция по </a:t>
            </a:r>
            <a:r>
              <a:rPr kumimoji="0" lang="bg-BG" sz="24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</a:rPr>
              <a:t>дийптех</a:t>
            </a:r>
            <a:r>
              <a:rPr kumimoji="0" lang="bg-BG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, иновации и предприемачество;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bg-BG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Изследване на прилагането на рисковото финансиране (</a:t>
            </a:r>
            <a:r>
              <a:rPr kumimoji="0" lang="bg-BG" sz="24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</a:rPr>
              <a:t>venture</a:t>
            </a:r>
            <a:r>
              <a:rPr kumimoji="0" lang="bg-BG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bg-BG" sz="2400" b="0" i="0" u="none" strike="noStrike" cap="none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</a:rPr>
              <a:t>funding</a:t>
            </a:r>
            <a:r>
              <a:rPr kumimoji="0" lang="bg-BG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);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bg-BG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Организирано състезание за стартъпи;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bg-BG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Осигурена подкрепа за стартъпи;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bg-BG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Проведено обучение на академичен персонал.</a:t>
            </a:r>
          </a:p>
        </p:txBody>
      </p:sp>
      <p:pic>
        <p:nvPicPr>
          <p:cNvPr id="14" name="Picture 14" descr="EIT RawMaterials - Developing raw materials into a major strength for Europe">
            <a:extLst>
              <a:ext uri="{FF2B5EF4-FFF2-40B4-BE49-F238E27FC236}">
                <a16:creationId xmlns:a16="http://schemas.microsoft.com/office/drawing/2014/main" id="{E393D5D6-4F73-E035-ACDE-68BA48A77F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17"/>
          <a:stretch/>
        </p:blipFill>
        <p:spPr bwMode="auto">
          <a:xfrm>
            <a:off x="6222057" y="9109638"/>
            <a:ext cx="3637278" cy="120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1980AF4-CCEC-401E-9DF6-306A05B979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53013" y="7277100"/>
            <a:ext cx="5587130" cy="13267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B2C08B1-0481-785C-5060-C0B26BFAE6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11725" y="6519036"/>
            <a:ext cx="3181446" cy="2320765"/>
          </a:xfrm>
          <a:prstGeom prst="rect">
            <a:avLst/>
          </a:prstGeom>
        </p:spPr>
      </p:pic>
      <p:pic>
        <p:nvPicPr>
          <p:cNvPr id="18" name="Picture 17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9636D23C-ABC8-5E76-AF92-8FC5650F7EF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446" y="6553311"/>
            <a:ext cx="3002953" cy="225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110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51B88-BC2B-D3F9-EAE9-9783DBEDA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CCF2E8E-7895-A5C5-1723-A369EC37D9D2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E55A8B8-B45B-2327-C6A2-9354E050CDC5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6BD54716-3579-93A3-0B12-665980554C91}"/>
              </a:ext>
            </a:extLst>
          </p:cNvPr>
          <p:cNvSpPr/>
          <p:nvPr/>
        </p:nvSpPr>
        <p:spPr>
          <a:xfrm>
            <a:off x="13715212" y="102301"/>
            <a:ext cx="4270889" cy="859724"/>
          </a:xfrm>
          <a:custGeom>
            <a:avLst/>
            <a:gdLst/>
            <a:ahLst/>
            <a:cxnLst/>
            <a:rect l="l" t="t" r="r" b="b"/>
            <a:pathLst>
              <a:path w="4270889" h="859724">
                <a:moveTo>
                  <a:pt x="0" y="0"/>
                </a:moveTo>
                <a:lnTo>
                  <a:pt x="4270889" y="0"/>
                </a:lnTo>
                <a:lnTo>
                  <a:pt x="4270889" y="859724"/>
                </a:lnTo>
                <a:lnTo>
                  <a:pt x="0" y="8597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4EFEB57-3B7E-0093-18D2-3E252A1311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44A58C1-C59B-092F-08C7-CB01D5D195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36630" y="9181905"/>
            <a:ext cx="4228051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3875DB-86CF-63A4-A369-6DC1FB860652}"/>
              </a:ext>
            </a:extLst>
          </p:cNvPr>
          <p:cNvSpPr txBox="1"/>
          <p:nvPr/>
        </p:nvSpPr>
        <p:spPr>
          <a:xfrm>
            <a:off x="381000" y="4510053"/>
            <a:ext cx="7924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Цел:</a:t>
            </a:r>
            <a:br>
              <a:rPr lang="ru-RU" dirty="0"/>
            </a:br>
            <a:r>
              <a:rPr lang="bg-BG" noProof="0" dirty="0"/>
              <a:t>Да се преодолее разривът между академичните изследвания и пазарно готовите иновации чрез насърчаване на предприемаческите умения на студенти, изследователи и университети.</a:t>
            </a:r>
            <a:endParaRPr lang="bg-B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50266C-73B7-04E8-A405-8C67811708E5}"/>
              </a:ext>
            </a:extLst>
          </p:cNvPr>
          <p:cNvSpPr txBox="1"/>
          <p:nvPr/>
        </p:nvSpPr>
        <p:spPr>
          <a:xfrm>
            <a:off x="8534400" y="4510053"/>
            <a:ext cx="86640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Консорциум:</a:t>
            </a:r>
            <a:br>
              <a:rPr lang="ru-RU" dirty="0"/>
            </a:br>
            <a:r>
              <a:rPr lang="bg-BG" noProof="0" dirty="0"/>
              <a:t>7 партньора – 3 университета (</a:t>
            </a:r>
            <a:r>
              <a:rPr lang="bg-BG" noProof="0" dirty="0" err="1"/>
              <a:t>UiT</a:t>
            </a:r>
            <a:r>
              <a:rPr lang="bg-BG" noProof="0" dirty="0"/>
              <a:t>, ТУ Варна, FH </a:t>
            </a:r>
            <a:r>
              <a:rPr lang="bg-BG" noProof="0" dirty="0" err="1"/>
              <a:t>Burgenland</a:t>
            </a:r>
            <a:r>
              <a:rPr lang="bg-BG" noProof="0" dirty="0"/>
              <a:t>), 2 компании и 2 НПО от Норвегия, България, Австрия и Обединеното кралство</a:t>
            </a:r>
            <a:r>
              <a:rPr lang="ru-RU" dirty="0"/>
              <a:t>.</a:t>
            </a:r>
            <a:endParaRPr lang="bg-BG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81709C-B224-6A43-2DE5-1E09A6FA4D9F}"/>
              </a:ext>
            </a:extLst>
          </p:cNvPr>
          <p:cNvSpPr txBox="1"/>
          <p:nvPr/>
        </p:nvSpPr>
        <p:spPr>
          <a:xfrm>
            <a:off x="314325" y="6294138"/>
            <a:ext cx="718186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bg-BG" b="1" noProof="0" dirty="0"/>
              <a:t>Основни цели:</a:t>
            </a:r>
            <a:endParaRPr lang="bg-BG" noProof="0" dirty="0"/>
          </a:p>
          <a:p>
            <a:pPr>
              <a:buFont typeface="Arial" panose="020B0604020202020204" pitchFamily="34" charset="0"/>
              <a:buChar char="•"/>
            </a:pPr>
            <a:r>
              <a:rPr lang="bg-BG" noProof="0" dirty="0"/>
              <a:t>🧠 Развитие на предприемачески умения у студенти и изследователи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noProof="0" dirty="0"/>
              <a:t>🏫 Укрепване капацитета на университетите да подкрепят иноватори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noProof="0" dirty="0"/>
              <a:t>🌍 Стимулиране на местни и транснационални иновационни екосистеми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4FB7BA-4303-8AF6-1B79-C2F60684BA9F}"/>
              </a:ext>
            </a:extLst>
          </p:cNvPr>
          <p:cNvSpPr txBox="1"/>
          <p:nvPr/>
        </p:nvSpPr>
        <p:spPr>
          <a:xfrm>
            <a:off x="8534400" y="5600700"/>
            <a:ext cx="89916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bg-BG" b="1" noProof="0" dirty="0"/>
              <a:t>Ключови дейности:</a:t>
            </a:r>
            <a:endParaRPr lang="bg-BG" noProof="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bg-BG" noProof="0" dirty="0"/>
              <a:t>Нови курсове по предприемачество и интеграция в докторски програми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bg-BG" noProof="0" dirty="0"/>
              <a:t>Програми за бизнес акселерация и менторство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bg-BG" noProof="0" dirty="0"/>
              <a:t>Събития за връзка между университети и индустрия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bg-BG" noProof="0" dirty="0"/>
              <a:t>Обучения с отворен достъп и включване на млади учени</a:t>
            </a:r>
            <a:endParaRPr lang="en-GB" noProof="0" dirty="0"/>
          </a:p>
          <a:p>
            <a:pPr lvl="1"/>
            <a:endParaRPr lang="bg-BG" noProof="0" dirty="0"/>
          </a:p>
          <a:p>
            <a:pPr>
              <a:buNone/>
            </a:pPr>
            <a:r>
              <a:rPr lang="bg-BG" b="1" noProof="0" dirty="0"/>
              <a:t>Очаквани резултати:</a:t>
            </a:r>
            <a:endParaRPr lang="bg-BG" noProof="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bg-BG" noProof="0" dirty="0"/>
              <a:t>Повишена заетост и създаване на стартъпи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bg-BG" noProof="0" dirty="0"/>
              <a:t>Укрепени регионални иновационни екосистеми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bg-BG" noProof="0" dirty="0"/>
              <a:t>Принос към </a:t>
            </a:r>
            <a:r>
              <a:rPr lang="bg-BG" b="1" noProof="0" dirty="0"/>
              <a:t>Зеления пакт на ЕС</a:t>
            </a:r>
            <a:r>
              <a:rPr lang="bg-BG" noProof="0" dirty="0"/>
              <a:t> и </a:t>
            </a:r>
            <a:r>
              <a:rPr lang="bg-BG" b="1" noProof="0" dirty="0"/>
              <a:t>Новата европейска иновационна програма</a:t>
            </a:r>
            <a:endParaRPr lang="bg-BG" noProof="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D86623-B09B-F4EC-5785-FF59EA2D6288}"/>
              </a:ext>
            </a:extLst>
          </p:cNvPr>
          <p:cNvSpPr txBox="1"/>
          <p:nvPr/>
        </p:nvSpPr>
        <p:spPr>
          <a:xfrm>
            <a:off x="685800" y="3148954"/>
            <a:ext cx="13487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/>
              <a:t>Mind The Gap: Linking Academic Research with Entrepreneurial Success</a:t>
            </a:r>
            <a:endParaRPr lang="bg-BG" sz="3200" b="1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16D5692-62C7-2142-C3DF-F6BAADD872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550" y="1781299"/>
            <a:ext cx="6324600" cy="135683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4484CCD-87DA-B56C-1688-067FDD9E8E6F}"/>
              </a:ext>
            </a:extLst>
          </p:cNvPr>
          <p:cNvSpPr txBox="1"/>
          <p:nvPr/>
        </p:nvSpPr>
        <p:spPr>
          <a:xfrm>
            <a:off x="533400" y="377843"/>
            <a:ext cx="109241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200" b="1" dirty="0"/>
              <a:t>Проекти за проекти по програма </a:t>
            </a:r>
            <a:r>
              <a:rPr lang="en-GB" sz="3200" b="1" dirty="0"/>
              <a:t>HORIZON EUROPE</a:t>
            </a:r>
            <a:endParaRPr lang="bg-BG" sz="3200" b="1" dirty="0"/>
          </a:p>
        </p:txBody>
      </p:sp>
    </p:spTree>
    <p:extLst>
      <p:ext uri="{BB962C8B-B14F-4D97-AF65-F5344CB8AC3E}">
        <p14:creationId xmlns:p14="http://schemas.microsoft.com/office/powerpoint/2010/main" val="3867075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6DC54-B377-1A3E-6DF9-880717366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535910-2E2A-B801-EBE2-9C35C2388AE6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09F6BFA-0EA5-150F-94D3-E1C92C4EE799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5E32858-508A-F923-E1D1-32649F8BCC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31C30A-1954-0E21-A01A-6C34DE03B521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FB0658-DCA0-CD59-3E3F-43FD2BF9F011}"/>
              </a:ext>
            </a:extLst>
          </p:cNvPr>
          <p:cNvSpPr txBox="1"/>
          <p:nvPr/>
        </p:nvSpPr>
        <p:spPr>
          <a:xfrm>
            <a:off x="228600" y="433220"/>
            <a:ext cx="119197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200" b="1" dirty="0"/>
              <a:t>Представяне на проекти по програма </a:t>
            </a:r>
            <a:r>
              <a:rPr lang="en-GB" sz="3200" b="1" dirty="0"/>
              <a:t>ERASMUS+</a:t>
            </a:r>
            <a:endParaRPr lang="bg-BG" sz="32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71A11D-ADCA-B23C-8489-B5BF48DAD2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6424" y="2862688"/>
            <a:ext cx="5400692" cy="55751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239E8D-8949-CFA3-2748-4A300CC81BB1}"/>
              </a:ext>
            </a:extLst>
          </p:cNvPr>
          <p:cNvSpPr txBox="1"/>
          <p:nvPr/>
        </p:nvSpPr>
        <p:spPr>
          <a:xfrm>
            <a:off x="7705710" y="3268312"/>
            <a:ext cx="7467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sz="2400" b="1" noProof="0" dirty="0"/>
              <a:t>Проектът SEEN</a:t>
            </a:r>
            <a:r>
              <a:rPr lang="bg-BG" sz="2400" noProof="0" dirty="0"/>
              <a:t> революционизира предприемаческото образование, като използва генеративен изкуствен интелект за откриване и развитие на скритите таланти на студентите.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345C08-7E51-4B17-DC93-A9B61042A26B}"/>
              </a:ext>
            </a:extLst>
          </p:cNvPr>
          <p:cNvSpPr txBox="1"/>
          <p:nvPr/>
        </p:nvSpPr>
        <p:spPr>
          <a:xfrm>
            <a:off x="7543800" y="5179110"/>
            <a:ext cx="2161847" cy="623058"/>
          </a:xfrm>
          <a:prstGeom prst="rect">
            <a:avLst/>
          </a:prstGeom>
          <a:noFill/>
        </p:spPr>
        <p:txBody>
          <a:bodyPr wrap="square" lIns="129351" tIns="64676" rIns="129351" bIns="64676" rtlCol="0">
            <a:spAutoFit/>
          </a:bodyPr>
          <a:lstStyle/>
          <a:p>
            <a:pPr lvl="0" algn="ctr"/>
            <a:r>
              <a:rPr lang="bg-BG" sz="3200" b="1" dirty="0"/>
              <a:t>Резултати</a:t>
            </a:r>
            <a:endParaRPr lang="en-GB" sz="3200" b="1" dirty="0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D74BF3AF-360A-71B5-BC0C-777389DFC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8013" y="5905500"/>
            <a:ext cx="75900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bg-BG" sz="2400" dirty="0"/>
              <a:t>Създаден инструмент за подкрепа на предприемачи на база на генеративен </a:t>
            </a:r>
            <a:r>
              <a:rPr lang="en-US" sz="2400" dirty="0"/>
              <a:t>AI</a:t>
            </a:r>
            <a:endParaRPr kumimoji="0" lang="bg-BG" sz="24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bg-BG" sz="2400" dirty="0"/>
              <a:t>Обучени над 100 участника</a:t>
            </a:r>
            <a:r>
              <a:rPr kumimoji="0" lang="bg-BG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;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bg-BG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Разработен специализиран курс за обучение на студенти и преподаватели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bg-BG" sz="2400" dirty="0"/>
              <a:t>Организирано състезание за стартиращи предприятия.</a:t>
            </a:r>
            <a:endParaRPr kumimoji="0" lang="bg-BG" sz="24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3" name="Picture 14" descr="EIT RawMaterials - Developing raw materials into a major strength for Europe">
            <a:extLst>
              <a:ext uri="{FF2B5EF4-FFF2-40B4-BE49-F238E27FC236}">
                <a16:creationId xmlns:a16="http://schemas.microsoft.com/office/drawing/2014/main" id="{012A4C0C-AC7D-0F5D-9E15-1AD4816F7D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17"/>
          <a:stretch/>
        </p:blipFill>
        <p:spPr bwMode="auto">
          <a:xfrm>
            <a:off x="10329709" y="9047715"/>
            <a:ext cx="3637278" cy="120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B91C2E2-D36A-3568-23CD-1A0FDD14D0E5}"/>
              </a:ext>
            </a:extLst>
          </p:cNvPr>
          <p:cNvSpPr txBox="1"/>
          <p:nvPr/>
        </p:nvSpPr>
        <p:spPr>
          <a:xfrm>
            <a:off x="-7086600" y="1432856"/>
            <a:ext cx="26914593" cy="684613"/>
          </a:xfrm>
          <a:prstGeom prst="rect">
            <a:avLst/>
          </a:prstGeom>
          <a:noFill/>
        </p:spPr>
        <p:txBody>
          <a:bodyPr wrap="square" lIns="129351" tIns="64676" rIns="129351" bIns="64676" rtlCol="0">
            <a:spAutoFit/>
          </a:bodyPr>
          <a:lstStyle/>
          <a:p>
            <a:pPr algn="ctr"/>
            <a:r>
              <a:rPr lang="en-US" sz="3600" b="1" dirty="0"/>
              <a:t>SEEN</a:t>
            </a:r>
            <a:r>
              <a:rPr lang="en-US" sz="3600" dirty="0"/>
              <a:t>: Strengthening Entrepreneurial Ecosystem Development</a:t>
            </a:r>
          </a:p>
        </p:txBody>
      </p:sp>
    </p:spTree>
    <p:extLst>
      <p:ext uri="{BB962C8B-B14F-4D97-AF65-F5344CB8AC3E}">
        <p14:creationId xmlns:p14="http://schemas.microsoft.com/office/powerpoint/2010/main" val="3592219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B67CE-65A3-9230-8045-32AE044D8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7A7DAE9-8AB5-1047-C7B4-F3101F512C80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8F7BC72-346A-DB7E-4EDA-5FEF8A11372E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D22781D-6F7B-28FB-348B-ABF26F16F7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1414E8-8070-795C-EEEC-E6EE58E49383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noProof="0" dirty="0"/>
              <a:t>https://www1.tu-varna.bg/tu-varna/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13CF5F-7E51-51DF-842A-97515680868F}"/>
              </a:ext>
            </a:extLst>
          </p:cNvPr>
          <p:cNvSpPr txBox="1"/>
          <p:nvPr/>
        </p:nvSpPr>
        <p:spPr>
          <a:xfrm>
            <a:off x="381000" y="2923570"/>
            <a:ext cx="7772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b="1" noProof="0" dirty="0"/>
              <a:t>Контекст:</a:t>
            </a:r>
            <a:br>
              <a:rPr lang="bg-BG" noProof="0" dirty="0"/>
            </a:br>
            <a:r>
              <a:rPr lang="bg-BG" noProof="0" dirty="0"/>
              <a:t>C3BG е част от европейската инициатива </a:t>
            </a:r>
            <a:r>
              <a:rPr lang="bg-BG" b="1" noProof="0" dirty="0" err="1"/>
              <a:t>Chips</a:t>
            </a:r>
            <a:r>
              <a:rPr lang="bg-BG" b="1" noProof="0" dirty="0"/>
              <a:t> </a:t>
            </a:r>
            <a:r>
              <a:rPr lang="bg-BG" b="1" noProof="0" dirty="0" err="1"/>
              <a:t>for</a:t>
            </a:r>
            <a:r>
              <a:rPr lang="bg-BG" b="1" noProof="0" dirty="0"/>
              <a:t> </a:t>
            </a:r>
            <a:r>
              <a:rPr lang="bg-BG" b="1" noProof="0" dirty="0" err="1"/>
              <a:t>Europe</a:t>
            </a:r>
            <a:r>
              <a:rPr lang="bg-BG" noProof="0" dirty="0"/>
              <a:t> (стартирала на 21 септември 2023 г.), целяща изграждането на </a:t>
            </a:r>
            <a:r>
              <a:rPr lang="bg-BG" b="1" noProof="0" dirty="0"/>
              <a:t>устойчива и иновативна полупроводникова екосистема</a:t>
            </a:r>
            <a:r>
              <a:rPr lang="bg-BG" noProof="0" dirty="0"/>
              <a:t> в Европа.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59100A-2D3E-5A3F-CDCD-43E0AB0B8AF0}"/>
              </a:ext>
            </a:extLst>
          </p:cNvPr>
          <p:cNvSpPr txBox="1"/>
          <p:nvPr/>
        </p:nvSpPr>
        <p:spPr>
          <a:xfrm>
            <a:off x="381000" y="4334164"/>
            <a:ext cx="8077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bg-BG" b="1" noProof="0" dirty="0"/>
              <a:t>Основни цели:</a:t>
            </a:r>
            <a:endParaRPr lang="bg-BG" noProof="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bg-BG" b="1" noProof="0" dirty="0"/>
              <a:t> Обучение и развитие на умения</a:t>
            </a:r>
            <a:r>
              <a:rPr lang="bg-BG" noProof="0" dirty="0"/>
              <a:t> в областта на микроелектрониката (ME)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bg-BG" b="1" noProof="0" dirty="0"/>
              <a:t> Подкрепа за компании и организации</a:t>
            </a:r>
            <a:r>
              <a:rPr lang="bg-BG" noProof="0" dirty="0"/>
              <a:t> при достъп до инфраструктури и финансиране по </a:t>
            </a:r>
            <a:r>
              <a:rPr lang="bg-BG" i="1" noProof="0" dirty="0" err="1"/>
              <a:t>Chips</a:t>
            </a:r>
            <a:r>
              <a:rPr lang="bg-BG" i="1" noProof="0" dirty="0"/>
              <a:t> JU</a:t>
            </a:r>
            <a:endParaRPr lang="bg-BG" noProof="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bg-BG" b="1" noProof="0" dirty="0"/>
              <a:t> Популяризиране на полупроводникови технологии</a:t>
            </a:r>
            <a:r>
              <a:rPr lang="bg-BG" noProof="0" dirty="0"/>
              <a:t> и споделяне на добри практики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bg-BG" b="1" noProof="0" dirty="0"/>
              <a:t> Участие в Европейската мрежа ENCCC</a:t>
            </a:r>
            <a:r>
              <a:rPr lang="bg-BG" noProof="0" dirty="0"/>
              <a:t> и насърчаване на сътрудничество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bg-BG" b="1" noProof="0" dirty="0"/>
              <a:t> Достъп до финансиране и подкрепа на иновации</a:t>
            </a:r>
            <a:endParaRPr lang="bg-BG" noProof="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20C030-D7F3-6DB1-D745-1C6B7D421D5A}"/>
              </a:ext>
            </a:extLst>
          </p:cNvPr>
          <p:cNvSpPr txBox="1"/>
          <p:nvPr/>
        </p:nvSpPr>
        <p:spPr>
          <a:xfrm>
            <a:off x="9296400" y="3182315"/>
            <a:ext cx="77723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b="1" noProof="0" dirty="0"/>
              <a:t>Специализация на C3BG:</a:t>
            </a:r>
            <a:br>
              <a:rPr lang="bg-BG" noProof="0" dirty="0"/>
            </a:br>
            <a:r>
              <a:rPr lang="bg-BG" noProof="0" dirty="0"/>
              <a:t>1️⃣ Дизайн на интегрални схеми и EDA</a:t>
            </a:r>
            <a:br>
              <a:rPr lang="bg-BG" noProof="0" dirty="0"/>
            </a:br>
            <a:r>
              <a:rPr lang="bg-BG" noProof="0" dirty="0"/>
              <a:t>2️⃣ Технологии за </a:t>
            </a:r>
            <a:r>
              <a:rPr lang="bg-BG" noProof="0" dirty="0" err="1"/>
              <a:t>корпусиране</a:t>
            </a:r>
            <a:br>
              <a:rPr lang="bg-BG" noProof="0" dirty="0"/>
            </a:br>
            <a:r>
              <a:rPr lang="bg-BG" noProof="0" dirty="0"/>
              <a:t>3️⃣ Анализ на повреди</a:t>
            </a:r>
            <a:br>
              <a:rPr lang="bg-BG" noProof="0" dirty="0"/>
            </a:br>
            <a:r>
              <a:rPr lang="bg-BG" noProof="0" dirty="0"/>
              <a:t>4️⃣ MEMS и нови материали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6F33E9-BE99-A1A1-DE10-0A9FE94C4F08}"/>
              </a:ext>
            </a:extLst>
          </p:cNvPr>
          <p:cNvSpPr txBox="1"/>
          <p:nvPr/>
        </p:nvSpPr>
        <p:spPr>
          <a:xfrm>
            <a:off x="9296400" y="5067300"/>
            <a:ext cx="81534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bg-BG" b="1" noProof="0" dirty="0"/>
              <a:t>Партньорство:</a:t>
            </a:r>
            <a:endParaRPr lang="bg-BG" noProof="0" dirty="0"/>
          </a:p>
          <a:p>
            <a:pPr>
              <a:buFont typeface="Arial" panose="020B0604020202020204" pitchFamily="34" charset="0"/>
              <a:buChar char="•"/>
            </a:pPr>
            <a:r>
              <a:rPr lang="bg-BG" noProof="0" dirty="0"/>
              <a:t>💡 Достъп до експертиза и модерна изследователска инфраструктура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noProof="0" dirty="0"/>
              <a:t>🧠 Индивидуални и корпоративни програми за обучение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noProof="0" dirty="0"/>
              <a:t>🚀 Трансфер на иновации и нови технологии към пазара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noProof="0" dirty="0"/>
              <a:t>🤝 Възможности за сътрудничество между индустрии (електроника, автомобилостроене, здравеопазване и др.)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noProof="0" dirty="0"/>
              <a:t>💶 Подкрепа чрез финансиране и </a:t>
            </a:r>
            <a:r>
              <a:rPr lang="bg-BG" noProof="0" dirty="0" err="1"/>
              <a:t>акселерационни</a:t>
            </a:r>
            <a:r>
              <a:rPr lang="bg-BG" noProof="0" dirty="0"/>
              <a:t> програми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noProof="0" dirty="0"/>
              <a:t>🌍 Стратегическо позициониране в европейската полупроводникова мрежа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A45D29-69C8-5426-99F2-71295FDBC751}"/>
              </a:ext>
            </a:extLst>
          </p:cNvPr>
          <p:cNvSpPr txBox="1"/>
          <p:nvPr/>
        </p:nvSpPr>
        <p:spPr>
          <a:xfrm>
            <a:off x="291288" y="1356499"/>
            <a:ext cx="13487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/>
              <a:t>C3BG</a:t>
            </a:r>
            <a:r>
              <a:rPr lang="bg-BG" sz="3200" b="1" dirty="0"/>
              <a:t>: </a:t>
            </a:r>
            <a:r>
              <a:rPr lang="en-GB" sz="3200" b="1" dirty="0"/>
              <a:t>Chips Competence </a:t>
            </a:r>
            <a:r>
              <a:rPr lang="en-GB" sz="3200" b="1" dirty="0" err="1"/>
              <a:t>Center</a:t>
            </a:r>
            <a:r>
              <a:rPr lang="en-GB" sz="3200" b="1" dirty="0"/>
              <a:t> Bulgaria</a:t>
            </a:r>
            <a:endParaRPr lang="bg-BG" sz="3200" b="1" dirty="0"/>
          </a:p>
        </p:txBody>
      </p:sp>
      <p:pic>
        <p:nvPicPr>
          <p:cNvPr id="2050" name="Picture 2" descr="Media Package · Chips Ju">
            <a:extLst>
              <a:ext uri="{FF2B5EF4-FFF2-40B4-BE49-F238E27FC236}">
                <a16:creationId xmlns:a16="http://schemas.microsoft.com/office/drawing/2014/main" id="{9E5FB378-5EAA-0BC6-64C3-ACC6615A8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8788273"/>
            <a:ext cx="3321287" cy="135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EIT RawMaterials - Developing raw materials into a major strength for Europe">
            <a:extLst>
              <a:ext uri="{FF2B5EF4-FFF2-40B4-BE49-F238E27FC236}">
                <a16:creationId xmlns:a16="http://schemas.microsoft.com/office/drawing/2014/main" id="{173FFBEF-5D23-88B8-BCB4-952FAF3CF7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17"/>
          <a:stretch/>
        </p:blipFill>
        <p:spPr bwMode="auto">
          <a:xfrm>
            <a:off x="10439400" y="8868376"/>
            <a:ext cx="3637278" cy="120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2373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A88BF-C7EF-3412-F908-C3AEE26F0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E7E4D8C-55B9-3132-8403-84B4F6732946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016E2DD-0969-33C1-4244-0FFAD14B0490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1A07A91-BD4C-FCC5-ED96-9B07ED84E1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C506DD-553A-B0F2-3B17-8406B82CC9EF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  <p:pic>
        <p:nvPicPr>
          <p:cNvPr id="1026" name="Picture 2" descr="Може да бъде изображение с текст, който гласи 'A NEM NEME'">
            <a:extLst>
              <a:ext uri="{FF2B5EF4-FFF2-40B4-BE49-F238E27FC236}">
                <a16:creationId xmlns:a16="http://schemas.microsoft.com/office/drawing/2014/main" id="{2B3E0B86-C92E-7D50-D4F9-129ACF611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6679" y="6270181"/>
            <a:ext cx="5007852" cy="3336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Може да бъде изображение с 1 човек">
            <a:extLst>
              <a:ext uri="{FF2B5EF4-FFF2-40B4-BE49-F238E27FC236}">
                <a16:creationId xmlns:a16="http://schemas.microsoft.com/office/drawing/2014/main" id="{CEC308E1-062C-6ECB-A6AF-ACCB92DE6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5729" y="2541841"/>
            <a:ext cx="5007853" cy="3338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Няма налично описание на снимката.">
            <a:extLst>
              <a:ext uri="{FF2B5EF4-FFF2-40B4-BE49-F238E27FC236}">
                <a16:creationId xmlns:a16="http://schemas.microsoft.com/office/drawing/2014/main" id="{125E6144-ED23-BC22-08F2-F9768A132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341" y="248653"/>
            <a:ext cx="3857625" cy="224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Няма налично описание на снимката.">
            <a:extLst>
              <a:ext uri="{FF2B5EF4-FFF2-40B4-BE49-F238E27FC236}">
                <a16:creationId xmlns:a16="http://schemas.microsoft.com/office/drawing/2014/main" id="{80AF0B06-65B6-EB4A-D3F4-0FD354BA8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560" y="7886700"/>
            <a:ext cx="5274170" cy="171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A1F100-B86B-4DB3-D323-2B5FE97CB746}"/>
              </a:ext>
            </a:extLst>
          </p:cNvPr>
          <p:cNvSpPr txBox="1"/>
          <p:nvPr/>
        </p:nvSpPr>
        <p:spPr>
          <a:xfrm>
            <a:off x="125547" y="907692"/>
            <a:ext cx="759697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Establishing and Operating an Innovative Marine Technology Transfer Network for Enhancing the Transition to a Sustainable Blue Economy in the Black Sea Basin</a:t>
            </a:r>
            <a:endParaRPr lang="bg-BG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66821F-CB4D-2F46-DA45-53508213A5DE}"/>
              </a:ext>
            </a:extLst>
          </p:cNvPr>
          <p:cNvSpPr txBox="1"/>
          <p:nvPr/>
        </p:nvSpPr>
        <p:spPr>
          <a:xfrm>
            <a:off x="209550" y="202708"/>
            <a:ext cx="119197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3200" b="1" dirty="0"/>
              <a:t>Представяне на проект </a:t>
            </a:r>
            <a:r>
              <a:rPr lang="en-GB" sz="3200" b="1" dirty="0" err="1"/>
              <a:t>Efxinnos</a:t>
            </a:r>
            <a:r>
              <a:rPr lang="en-GB" sz="3200" b="1" dirty="0"/>
              <a:t>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7E8156-C25D-4EF5-301D-346EA66BFF76}"/>
              </a:ext>
            </a:extLst>
          </p:cNvPr>
          <p:cNvSpPr txBox="1"/>
          <p:nvPr/>
        </p:nvSpPr>
        <p:spPr>
          <a:xfrm>
            <a:off x="125547" y="2772209"/>
            <a:ext cx="10738646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bg-BG" b="1" noProof="0" dirty="0" err="1"/>
              <a:t>EfxINNOs</a:t>
            </a:r>
            <a:r>
              <a:rPr lang="bg-BG" b="1" noProof="0" dirty="0"/>
              <a:t> – Интелигентен мониторинг на Черно и Северно Егейско море</a:t>
            </a:r>
          </a:p>
          <a:p>
            <a:pPr>
              <a:buNone/>
            </a:pPr>
            <a:r>
              <a:rPr lang="bg-BG" noProof="0" dirty="0"/>
              <a:t>Проектът </a:t>
            </a:r>
            <a:r>
              <a:rPr lang="bg-BG" b="1" noProof="0" dirty="0" err="1"/>
              <a:t>EfxINNOs</a:t>
            </a:r>
            <a:r>
              <a:rPr lang="bg-BG" noProof="0" dirty="0"/>
              <a:t> изгражда високотехнологична мрежа от платформи за наблюдение на морската среда и въздействието на човешките дейности. Целта е </a:t>
            </a:r>
            <a:r>
              <a:rPr lang="bg-BG" b="1" noProof="0" dirty="0"/>
              <a:t>оценка и опазване на ключови </a:t>
            </a:r>
            <a:r>
              <a:rPr lang="bg-BG" b="1" noProof="0" dirty="0" err="1"/>
              <a:t>бентосни</a:t>
            </a:r>
            <a:r>
              <a:rPr lang="bg-BG" b="1" noProof="0" dirty="0"/>
              <a:t> екосистеми</a:t>
            </a:r>
            <a:r>
              <a:rPr lang="bg-BG" noProof="0" dirty="0"/>
              <a:t> в Черно и Северно Егейско море, в съответствие с политиките на ЕС и Общата морска програма за Черно море.</a:t>
            </a:r>
          </a:p>
          <a:p>
            <a:pPr>
              <a:buNone/>
            </a:pPr>
            <a:endParaRPr lang="en-GB" noProof="0" dirty="0"/>
          </a:p>
          <a:p>
            <a:pPr>
              <a:buNone/>
            </a:pPr>
            <a:r>
              <a:rPr lang="bg-BG" noProof="0" dirty="0"/>
              <a:t>Мобилни и стационарни платформи, автономни подводни апарати и буйове със сензори и камери ще </a:t>
            </a:r>
            <a:r>
              <a:rPr lang="bg-BG" b="1" noProof="0" dirty="0"/>
              <a:t>събират данни, изображения и видеа</a:t>
            </a:r>
            <a:r>
              <a:rPr lang="bg-BG" noProof="0" dirty="0"/>
              <a:t> за морското биоразнообразие. Данните ще подпомогнат оценката на влиянието на човешките дейности върху морските екосистеми.</a:t>
            </a:r>
          </a:p>
          <a:p>
            <a:pPr>
              <a:buNone/>
            </a:pPr>
            <a:endParaRPr lang="en-GB" noProof="0" dirty="0"/>
          </a:p>
          <a:p>
            <a:pPr>
              <a:buNone/>
            </a:pPr>
            <a:r>
              <a:rPr lang="bg-BG" noProof="0" dirty="0" err="1"/>
              <a:t>EfxINNOs</a:t>
            </a:r>
            <a:r>
              <a:rPr lang="bg-BG" noProof="0" dirty="0"/>
              <a:t> създава </a:t>
            </a:r>
            <a:r>
              <a:rPr lang="bg-BG" b="1" noProof="0" dirty="0"/>
              <a:t>транснационална научна мрежа</a:t>
            </a:r>
            <a:r>
              <a:rPr lang="bg-BG" noProof="0" dirty="0"/>
              <a:t>, която предлага възможности за обучение и професионално развитие на изследователи, студенти и млади специалисти.</a:t>
            </a:r>
            <a:endParaRPr lang="en-GB" noProof="0" dirty="0"/>
          </a:p>
          <a:p>
            <a:pPr>
              <a:buNone/>
            </a:pPr>
            <a:br>
              <a:rPr lang="bg-BG" noProof="0" dirty="0"/>
            </a:br>
            <a:r>
              <a:rPr lang="bg-BG" b="1" noProof="0" dirty="0"/>
              <a:t>Основни дейности: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noProof="0" dirty="0"/>
              <a:t>Обучения и </a:t>
            </a:r>
            <a:r>
              <a:rPr lang="bg-BG" noProof="0" dirty="0" err="1"/>
              <a:t>уъркшопи</a:t>
            </a:r>
            <a:r>
              <a:rPr lang="bg-BG" noProof="0" dirty="0"/>
              <a:t> по изследователски и ML методи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noProof="0" dirty="0"/>
              <a:t>Работа с модерна апаратура за морски мониторинг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noProof="0" dirty="0"/>
              <a:t>Съвместен анализ на данни и обмен на опит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noProof="0" dirty="0"/>
              <a:t>Насърчаване на участието на млади учени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bg-BG" noProof="0" dirty="0"/>
              <a:t>Финална конференция и публични доклади за устойчиво „Синьо развитие“</a:t>
            </a:r>
          </a:p>
        </p:txBody>
      </p:sp>
    </p:spTree>
    <p:extLst>
      <p:ext uri="{BB962C8B-B14F-4D97-AF65-F5344CB8AC3E}">
        <p14:creationId xmlns:p14="http://schemas.microsoft.com/office/powerpoint/2010/main" val="2306003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7EB98-3A93-C982-BCE0-D07DF7F9D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A39439F-9832-93FC-984B-5D840A0E7B04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616EBD9-A9D6-53D9-9E28-6FB99669813D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B8BA019-CD53-8828-8AE3-127499EE28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2A36BE-10FD-D7A4-A538-F7EDFF34734A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6ED846-0B77-122C-5E9E-CA4B19755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8801100"/>
            <a:ext cx="2476500" cy="83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F8E671-01A8-1A4B-7648-36C4A424F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1" b="8046"/>
          <a:stretch>
            <a:fillRect/>
          </a:stretch>
        </p:blipFill>
        <p:spPr bwMode="auto">
          <a:xfrm>
            <a:off x="8382000" y="8903493"/>
            <a:ext cx="234156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F12EE5-39CF-C557-FC9D-5ECE40526BF6}"/>
              </a:ext>
            </a:extLst>
          </p:cNvPr>
          <p:cNvSpPr txBox="1"/>
          <p:nvPr/>
        </p:nvSpPr>
        <p:spPr>
          <a:xfrm>
            <a:off x="3979863" y="7886700"/>
            <a:ext cx="13487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/>
              <a:t>Лаборатория </a:t>
            </a:r>
            <a:r>
              <a:rPr lang="en-US" sz="3200" b="1" dirty="0"/>
              <a:t>L</a:t>
            </a:r>
            <a:r>
              <a:rPr lang="bg-BG" sz="3200" b="1" dirty="0"/>
              <a:t>11</a:t>
            </a:r>
            <a:r>
              <a:rPr lang="en-US" sz="3200" b="1" dirty="0"/>
              <a:t>:</a:t>
            </a:r>
            <a:r>
              <a:rPr lang="ru-RU" sz="3200" b="1" dirty="0"/>
              <a:t> </a:t>
            </a:r>
            <a:r>
              <a:rPr lang="bg-BG" sz="3200" b="1" dirty="0"/>
              <a:t>Роботизирани </a:t>
            </a:r>
            <a:r>
              <a:rPr lang="bg-BG" sz="3200" b="1" dirty="0" err="1"/>
              <a:t>мехатронни</a:t>
            </a:r>
            <a:r>
              <a:rPr lang="bg-BG" sz="3200" b="1" dirty="0"/>
              <a:t> технологии</a:t>
            </a:r>
            <a:endParaRPr lang="en-GB" sz="32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426A9C-92EE-08EB-166D-23C2BA4DA9BC}"/>
              </a:ext>
            </a:extLst>
          </p:cNvPr>
          <p:cNvSpPr txBox="1"/>
          <p:nvPr/>
        </p:nvSpPr>
        <p:spPr>
          <a:xfrm>
            <a:off x="130582" y="342900"/>
            <a:ext cx="13487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bg-BG" sz="3200" b="1" dirty="0"/>
              <a:t>Проект: </a:t>
            </a:r>
            <a:r>
              <a:rPr lang="en-US" sz="3200" b="1" dirty="0"/>
              <a:t>BG05M2OP001-1.001-0008</a:t>
            </a:r>
          </a:p>
          <a:p>
            <a:pPr>
              <a:defRPr/>
            </a:pPr>
            <a:r>
              <a:rPr lang="bg-BG" sz="3200" b="1" dirty="0"/>
              <a:t>Национален център по </a:t>
            </a:r>
            <a:r>
              <a:rPr lang="bg-BG" sz="3200" b="1" dirty="0" err="1"/>
              <a:t>мехатроника</a:t>
            </a:r>
            <a:r>
              <a:rPr lang="bg-BG" sz="3200" b="1" dirty="0"/>
              <a:t> и чисти технологии</a:t>
            </a:r>
            <a:endParaRPr lang="en-GB" sz="3200" b="1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A3845A93-FBBF-41A9-F4C4-F29F07BCE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337" y="2212042"/>
            <a:ext cx="9689325" cy="534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4131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4A450-5D14-E754-B075-CA643C8D5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7B2DCC2-4388-794F-37E1-40F3631C2395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DF0AA77-DEB2-0FDC-1B99-FCF6CF9659B4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227623B1-402C-B896-7D9F-91DF4B3778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A85062-6BD3-1BF3-3C30-BA8630553625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74697C-C6EB-B07A-DB48-C7332C39E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8801100"/>
            <a:ext cx="2476500" cy="83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4F7E19-2771-3D0F-172E-CC29BEBDC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1" b="8046"/>
          <a:stretch>
            <a:fillRect/>
          </a:stretch>
        </p:blipFill>
        <p:spPr bwMode="auto">
          <a:xfrm>
            <a:off x="8382000" y="8903493"/>
            <a:ext cx="234156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9BF2058-BEDC-6DA6-8DBB-4594F3D48561}"/>
              </a:ext>
            </a:extLst>
          </p:cNvPr>
          <p:cNvSpPr txBox="1"/>
          <p:nvPr/>
        </p:nvSpPr>
        <p:spPr>
          <a:xfrm>
            <a:off x="130582" y="342900"/>
            <a:ext cx="13487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bg-BG" sz="3200" b="1" dirty="0"/>
              <a:t>Проект: </a:t>
            </a:r>
            <a:r>
              <a:rPr lang="en-US" sz="3200" b="1" dirty="0"/>
              <a:t>BG05M2OP001-1.001-0008</a:t>
            </a:r>
          </a:p>
          <a:p>
            <a:pPr>
              <a:defRPr/>
            </a:pPr>
            <a:r>
              <a:rPr lang="bg-BG" sz="3200" b="1" dirty="0"/>
              <a:t>Национален център по </a:t>
            </a:r>
            <a:r>
              <a:rPr lang="bg-BG" sz="3200" b="1" dirty="0" err="1"/>
              <a:t>мехатроника</a:t>
            </a:r>
            <a:r>
              <a:rPr lang="bg-BG" sz="3200" b="1" dirty="0"/>
              <a:t> и чисти технологии</a:t>
            </a:r>
            <a:endParaRPr lang="en-GB" sz="3200" b="1" dirty="0"/>
          </a:p>
        </p:txBody>
      </p:sp>
      <p:grpSp>
        <p:nvGrpSpPr>
          <p:cNvPr id="6" name="Group 8">
            <a:extLst>
              <a:ext uri="{FF2B5EF4-FFF2-40B4-BE49-F238E27FC236}">
                <a16:creationId xmlns:a16="http://schemas.microsoft.com/office/drawing/2014/main" id="{40BF8B35-7F31-2E40-08CD-8872F4B4A809}"/>
              </a:ext>
            </a:extLst>
          </p:cNvPr>
          <p:cNvGrpSpPr>
            <a:grpSpLocks/>
          </p:cNvGrpSpPr>
          <p:nvPr/>
        </p:nvGrpSpPr>
        <p:grpSpPr bwMode="auto">
          <a:xfrm>
            <a:off x="2124084" y="2088736"/>
            <a:ext cx="5486400" cy="6014124"/>
            <a:chOff x="136017" y="1385886"/>
            <a:chExt cx="4435983" cy="5211466"/>
          </a:xfrm>
        </p:grpSpPr>
        <p:sp>
          <p:nvSpPr>
            <p:cNvPr id="9" name="Rectangle 20">
              <a:extLst>
                <a:ext uri="{FF2B5EF4-FFF2-40B4-BE49-F238E27FC236}">
                  <a16:creationId xmlns:a16="http://schemas.microsoft.com/office/drawing/2014/main" id="{89678C8A-24A7-1564-7B4F-4E6753E55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017" y="1385886"/>
              <a:ext cx="4435983" cy="5211466"/>
            </a:xfrm>
            <a:prstGeom prst="rect">
              <a:avLst/>
            </a:prstGeom>
            <a:noFill/>
            <a:ln w="63500" cmpd="thickThin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E9450EA-1D8E-F1ED-02D0-74476ECC1FB4}"/>
                </a:ext>
              </a:extLst>
            </p:cNvPr>
            <p:cNvSpPr/>
            <p:nvPr/>
          </p:nvSpPr>
          <p:spPr bwMode="auto">
            <a:xfrm>
              <a:off x="215401" y="4817866"/>
              <a:ext cx="4283566" cy="1708053"/>
            </a:xfrm>
            <a:prstGeom prst="rect">
              <a:avLst/>
            </a:prstGeom>
            <a:solidFill>
              <a:schemeClr val="accent1"/>
            </a:solidFill>
            <a:ln w="63500" cap="flat" cmpd="thickThin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36000" tIns="72000" rIns="36000" bIns="36000"/>
            <a:lstStyle/>
            <a:p>
              <a:pPr algn="ctr">
                <a:defRPr/>
              </a:pPr>
              <a:r>
                <a:rPr lang="bg-BG" sz="1400" b="1" cap="small" dirty="0">
                  <a:solidFill>
                    <a:srgbClr val="FFFF00"/>
                  </a:solidFill>
                </a:rPr>
                <a:t>Самодвижеща се надводна платформа</a:t>
              </a:r>
            </a:p>
            <a:p>
              <a:pPr algn="ctr">
                <a:defRPr/>
              </a:pPr>
              <a:endParaRPr lang="bg-BG" sz="1400" b="1" cap="small" dirty="0">
                <a:solidFill>
                  <a:schemeClr val="bg1"/>
                </a:solidFill>
              </a:endParaRPr>
            </a:p>
            <a:p>
              <a:pPr marL="72000" algn="ctr">
                <a:defRPr/>
              </a:pPr>
              <a:r>
                <a:rPr lang="bg-BG" sz="1400" b="1" cap="small" dirty="0">
                  <a:solidFill>
                    <a:schemeClr val="bg1"/>
                  </a:solidFill>
                </a:rPr>
                <a:t>Платформата се задвижва от 2 електрически тръстера, които се управляват по предварително зададен алгоритъм или дистанционно. Към нея е привързан с кабел дистанционно </a:t>
              </a:r>
              <a:r>
                <a:rPr lang="bg-BG" sz="1400" b="1" cap="small">
                  <a:solidFill>
                    <a:schemeClr val="bg1"/>
                  </a:solidFill>
                </a:rPr>
                <a:t>управляем подводен </a:t>
              </a:r>
              <a:r>
                <a:rPr lang="bg-BG" sz="1400" b="1" cap="small" dirty="0">
                  <a:solidFill>
                    <a:schemeClr val="bg1"/>
                  </a:solidFill>
                </a:rPr>
                <a:t>робот. Той предава информацията от дъното по свързващия кабел.</a:t>
              </a:r>
              <a:endParaRPr lang="en-GB" sz="1400" b="1" cap="small" dirty="0">
                <a:solidFill>
                  <a:schemeClr val="bg1"/>
                </a:solidFill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8E73A0A-D7AF-B09C-700C-D4146522A5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/>
            <a:srcRect l="943" t="9367" r="8581"/>
            <a:stretch/>
          </p:blipFill>
          <p:spPr bwMode="auto">
            <a:xfrm>
              <a:off x="223956" y="1484784"/>
              <a:ext cx="4248000" cy="319335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14" name="Group 10">
            <a:extLst>
              <a:ext uri="{FF2B5EF4-FFF2-40B4-BE49-F238E27FC236}">
                <a16:creationId xmlns:a16="http://schemas.microsoft.com/office/drawing/2014/main" id="{5129A3D1-66AB-701C-FA43-B939F0BA742F}"/>
              </a:ext>
            </a:extLst>
          </p:cNvPr>
          <p:cNvGrpSpPr>
            <a:grpSpLocks/>
          </p:cNvGrpSpPr>
          <p:nvPr/>
        </p:nvGrpSpPr>
        <p:grpSpPr bwMode="auto">
          <a:xfrm>
            <a:off x="8915400" y="2088736"/>
            <a:ext cx="5562600" cy="5982835"/>
            <a:chOff x="4659939" y="1385886"/>
            <a:chExt cx="4340553" cy="5211466"/>
          </a:xfrm>
        </p:grpSpPr>
        <p:sp>
          <p:nvSpPr>
            <p:cNvPr id="15" name="Rectangle 20">
              <a:extLst>
                <a:ext uri="{FF2B5EF4-FFF2-40B4-BE49-F238E27FC236}">
                  <a16:creationId xmlns:a16="http://schemas.microsoft.com/office/drawing/2014/main" id="{2CC26A45-B4AE-DED9-BAEC-BB1F157AA0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939" y="1385886"/>
              <a:ext cx="4340553" cy="5211466"/>
            </a:xfrm>
            <a:prstGeom prst="rect">
              <a:avLst/>
            </a:prstGeom>
            <a:noFill/>
            <a:ln w="63500" cmpd="thickThin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51D7419-25FE-2F3D-7440-6FEEC58983FD}"/>
                </a:ext>
              </a:extLst>
            </p:cNvPr>
            <p:cNvSpPr/>
            <p:nvPr/>
          </p:nvSpPr>
          <p:spPr bwMode="auto">
            <a:xfrm>
              <a:off x="4715506" y="4782942"/>
              <a:ext cx="4164327" cy="1709641"/>
            </a:xfrm>
            <a:prstGeom prst="rect">
              <a:avLst/>
            </a:prstGeom>
            <a:solidFill>
              <a:schemeClr val="accent1"/>
            </a:solidFill>
            <a:ln w="63500" cap="flat" cmpd="thickThin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36000" tIns="72000" rIns="36000" bIns="36000"/>
            <a:lstStyle/>
            <a:p>
              <a:pPr algn="ctr">
                <a:defRPr/>
              </a:pPr>
              <a:r>
                <a:rPr lang="ru-RU" sz="1400" b="1" cap="small" dirty="0">
                  <a:solidFill>
                    <a:srgbClr val="FFFF00"/>
                  </a:solidFill>
                </a:rPr>
                <a:t>Дистанционно </a:t>
              </a:r>
              <a:r>
                <a:rPr lang="ru-RU" sz="1400" b="1" cap="small">
                  <a:solidFill>
                    <a:srgbClr val="FFFF00"/>
                  </a:solidFill>
                </a:rPr>
                <a:t>управляем</a:t>
              </a:r>
              <a:r>
                <a:rPr lang="en-US" sz="1400" b="1" cap="small">
                  <a:solidFill>
                    <a:srgbClr val="FFFF00"/>
                  </a:solidFill>
                </a:rPr>
                <a:t> </a:t>
              </a:r>
              <a:r>
                <a:rPr lang="ru-RU" sz="1400" b="1" cap="small">
                  <a:solidFill>
                    <a:srgbClr val="FFFF00"/>
                  </a:solidFill>
                </a:rPr>
                <a:t>подвод</a:t>
              </a:r>
              <a:r>
                <a:rPr lang="bg-BG" sz="1400" b="1" cap="small">
                  <a:solidFill>
                    <a:srgbClr val="FFFF00"/>
                  </a:solidFill>
                </a:rPr>
                <a:t>ен</a:t>
              </a:r>
              <a:r>
                <a:rPr lang="ru-RU" sz="1400" b="1" cap="small">
                  <a:solidFill>
                    <a:srgbClr val="FFFF00"/>
                  </a:solidFill>
                </a:rPr>
                <a:t> </a:t>
              </a:r>
              <a:r>
                <a:rPr lang="ru-RU" sz="1400" b="1" cap="small" dirty="0">
                  <a:solidFill>
                    <a:srgbClr val="FFFF00"/>
                  </a:solidFill>
                </a:rPr>
                <a:t>робот (</a:t>
              </a:r>
              <a:r>
                <a:rPr lang="en-US" sz="1400" b="1" cap="small" dirty="0">
                  <a:solidFill>
                    <a:srgbClr val="FFFF00"/>
                  </a:solidFill>
                </a:rPr>
                <a:t>ROV)</a:t>
              </a:r>
              <a:r>
                <a:rPr lang="bg-BG" sz="1400" b="1" cap="small" dirty="0">
                  <a:solidFill>
                    <a:srgbClr val="FFFF00"/>
                  </a:solidFill>
                </a:rPr>
                <a:t> </a:t>
              </a:r>
              <a:r>
                <a:rPr lang="en-US" sz="1400" b="1" cap="small" dirty="0">
                  <a:solidFill>
                    <a:srgbClr val="FFFF00"/>
                  </a:solidFill>
                </a:rPr>
                <a:t>-2</a:t>
              </a:r>
              <a:r>
                <a:rPr lang="bg-BG" sz="1400" b="1" cap="small" dirty="0">
                  <a:solidFill>
                    <a:srgbClr val="FFFF00"/>
                  </a:solidFill>
                </a:rPr>
                <a:t> </a:t>
              </a:r>
              <a:r>
                <a:rPr lang="ru-RU" sz="1400" b="1" cap="small" dirty="0" err="1">
                  <a:solidFill>
                    <a:srgbClr val="FFFF00"/>
                  </a:solidFill>
                </a:rPr>
                <a:t>бр</a:t>
              </a:r>
              <a:r>
                <a:rPr lang="ru-RU" sz="1400" b="1" dirty="0">
                  <a:solidFill>
                    <a:srgbClr val="FFFF00"/>
                  </a:solidFill>
                </a:rPr>
                <a:t>.</a:t>
              </a:r>
            </a:p>
            <a:p>
              <a:pPr algn="ctr">
                <a:defRPr/>
              </a:pPr>
              <a:endParaRPr lang="bg-BG" sz="1400" b="1" cap="small" dirty="0">
                <a:solidFill>
                  <a:schemeClr val="bg1"/>
                </a:solidFill>
              </a:endParaRPr>
            </a:p>
            <a:p>
              <a:pPr algn="ctr">
                <a:defRPr/>
              </a:pPr>
              <a:r>
                <a:rPr lang="bg-BG" sz="1400" b="1" cap="small" dirty="0">
                  <a:solidFill>
                    <a:schemeClr val="bg1"/>
                  </a:solidFill>
                </a:rPr>
                <a:t>Подводните роботи се задвижват от 4 електрически тръстера и са  снабдени с  видеокамера, осветление, компас и сензори за дълбочина и температура. Предназначени са за потапяне на дълбочина до 250 м. с цел сканиране на морското дъно или други огледи.</a:t>
              </a:r>
              <a:endParaRPr lang="en-GB" sz="1400" b="1" cap="small" dirty="0">
                <a:solidFill>
                  <a:schemeClr val="bg1"/>
                </a:solidFill>
              </a:endParaRPr>
            </a:p>
            <a:p>
              <a:pPr algn="ctr">
                <a:defRPr/>
              </a:pPr>
              <a:endParaRPr lang="en-GB" sz="1400" b="1" cap="small" dirty="0">
                <a:solidFill>
                  <a:schemeClr val="bg1"/>
                </a:solidFill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D58D210-A2DA-074C-4833-064C9548FF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/>
            <a:srcRect l="12753" r="31395"/>
            <a:stretch/>
          </p:blipFill>
          <p:spPr bwMode="auto">
            <a:xfrm rot="5400000">
              <a:off x="5246092" y="1004192"/>
              <a:ext cx="3183936" cy="416396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719B319-643D-C04A-63C6-415F45050714}"/>
              </a:ext>
            </a:extLst>
          </p:cNvPr>
          <p:cNvSpPr txBox="1"/>
          <p:nvPr/>
        </p:nvSpPr>
        <p:spPr>
          <a:xfrm>
            <a:off x="3733800" y="8155414"/>
            <a:ext cx="13487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/>
              <a:t>Лаборатория </a:t>
            </a:r>
            <a:r>
              <a:rPr lang="en-US" sz="3200" b="1" dirty="0"/>
              <a:t>L</a:t>
            </a:r>
            <a:r>
              <a:rPr lang="bg-BG" sz="3200" b="1" dirty="0"/>
              <a:t>11</a:t>
            </a:r>
            <a:r>
              <a:rPr lang="en-US" sz="3200" b="1" dirty="0"/>
              <a:t>:</a:t>
            </a:r>
            <a:r>
              <a:rPr lang="ru-RU" sz="3200" b="1" dirty="0"/>
              <a:t> </a:t>
            </a:r>
            <a:r>
              <a:rPr lang="bg-BG" sz="3200" b="1" dirty="0"/>
              <a:t>Роботизирани </a:t>
            </a:r>
            <a:r>
              <a:rPr lang="bg-BG" sz="3200" b="1" dirty="0" err="1"/>
              <a:t>мехатронни</a:t>
            </a:r>
            <a:r>
              <a:rPr lang="bg-BG" sz="3200" b="1" dirty="0"/>
              <a:t> технологии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908928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E9FA7-E815-6F33-DAFA-1B9A13D0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6FBA4B8-86EB-82A9-0570-F98C59F3D8AE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D1B6610-039B-F777-E668-547F1F90D08F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2E4AAFC-2FCE-BA39-A494-7A5B48D056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9AA99E-71F0-0E16-5FE4-FE153372E7C3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283EE6-E416-863A-7640-FE4AFB306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8801100"/>
            <a:ext cx="2476500" cy="83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889D94-7E1D-0A87-1C58-10043D825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1" b="8046"/>
          <a:stretch>
            <a:fillRect/>
          </a:stretch>
        </p:blipFill>
        <p:spPr bwMode="auto">
          <a:xfrm>
            <a:off x="8382000" y="8903493"/>
            <a:ext cx="234156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DB15DC1-D26A-E48A-63F1-E7DBE99B65A1}"/>
              </a:ext>
            </a:extLst>
          </p:cNvPr>
          <p:cNvSpPr txBox="1"/>
          <p:nvPr/>
        </p:nvSpPr>
        <p:spPr>
          <a:xfrm>
            <a:off x="130582" y="342900"/>
            <a:ext cx="13487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bg-BG" sz="3200" b="1" dirty="0"/>
              <a:t>Проект: </a:t>
            </a:r>
            <a:r>
              <a:rPr lang="en-US" sz="3200" b="1" dirty="0"/>
              <a:t>BG05M2OP001-1.001-0008</a:t>
            </a:r>
          </a:p>
          <a:p>
            <a:pPr>
              <a:defRPr/>
            </a:pPr>
            <a:r>
              <a:rPr lang="bg-BG" sz="3200" b="1" dirty="0"/>
              <a:t>Национален център по </a:t>
            </a:r>
            <a:r>
              <a:rPr lang="bg-BG" sz="3200" b="1" dirty="0" err="1"/>
              <a:t>мехатроника</a:t>
            </a:r>
            <a:r>
              <a:rPr lang="bg-BG" sz="3200" b="1" dirty="0"/>
              <a:t> и чисти технологии</a:t>
            </a:r>
            <a:endParaRPr lang="en-GB" sz="3200" b="1" dirty="0"/>
          </a:p>
        </p:txBody>
      </p:sp>
      <p:grpSp>
        <p:nvGrpSpPr>
          <p:cNvPr id="20" name="Group 15">
            <a:extLst>
              <a:ext uri="{FF2B5EF4-FFF2-40B4-BE49-F238E27FC236}">
                <a16:creationId xmlns:a16="http://schemas.microsoft.com/office/drawing/2014/main" id="{3C448869-3795-D012-CFF4-091934F0F47C}"/>
              </a:ext>
            </a:extLst>
          </p:cNvPr>
          <p:cNvGrpSpPr>
            <a:grpSpLocks/>
          </p:cNvGrpSpPr>
          <p:nvPr/>
        </p:nvGrpSpPr>
        <p:grpSpPr bwMode="auto">
          <a:xfrm>
            <a:off x="3019032" y="1790700"/>
            <a:ext cx="10725935" cy="6014124"/>
            <a:chOff x="136017" y="1363510"/>
            <a:chExt cx="8936483" cy="523384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8F75DAE-05A0-39F5-7FB4-504AF8722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017" y="1385886"/>
              <a:ext cx="8892096" cy="5211466"/>
            </a:xfrm>
            <a:prstGeom prst="rect">
              <a:avLst/>
            </a:prstGeom>
            <a:noFill/>
            <a:ln w="63500" cmpd="thickThin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C936C44-5ACE-590D-32D2-342B1AE9B6E1}"/>
                </a:ext>
              </a:extLst>
            </p:cNvPr>
            <p:cNvSpPr/>
            <p:nvPr/>
          </p:nvSpPr>
          <p:spPr bwMode="auto">
            <a:xfrm>
              <a:off x="215396" y="5336912"/>
              <a:ext cx="8712634" cy="1189005"/>
            </a:xfrm>
            <a:prstGeom prst="rect">
              <a:avLst/>
            </a:prstGeom>
            <a:solidFill>
              <a:schemeClr val="accent1"/>
            </a:solidFill>
            <a:ln w="63500" cap="flat" cmpd="thickThin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36000" tIns="72000" rIns="36000" bIns="36000"/>
            <a:lstStyle/>
            <a:p>
              <a:pPr algn="ctr">
                <a:defRPr/>
              </a:pPr>
              <a:r>
                <a:rPr lang="bg-BG" sz="1400" b="1" cap="small" dirty="0">
                  <a:solidFill>
                    <a:srgbClr val="FFFF00"/>
                  </a:solidFill>
                </a:rPr>
                <a:t>Допълнителен инвентар към </a:t>
              </a:r>
              <a:r>
                <a:rPr lang="en-US" sz="1400" b="1" cap="small" dirty="0">
                  <a:solidFill>
                    <a:srgbClr val="FFFF00"/>
                  </a:solidFill>
                </a:rPr>
                <a:t>ROV</a:t>
              </a:r>
              <a:endParaRPr lang="bg-BG" sz="1400" b="1" cap="small" dirty="0">
                <a:solidFill>
                  <a:srgbClr val="FFFF00"/>
                </a:solidFill>
              </a:endParaRPr>
            </a:p>
            <a:p>
              <a:pPr algn="ctr">
                <a:defRPr/>
              </a:pPr>
              <a:endParaRPr lang="bg-BG" sz="1400" b="1" cap="small" dirty="0">
                <a:solidFill>
                  <a:schemeClr val="bg1"/>
                </a:solidFill>
              </a:endParaRPr>
            </a:p>
            <a:p>
              <a:pPr marL="72000" algn="ctr">
                <a:defRPr/>
              </a:pPr>
              <a:r>
                <a:rPr lang="bg-BG" sz="1400" b="1" cap="small" dirty="0">
                  <a:solidFill>
                    <a:schemeClr val="bg1"/>
                  </a:solidFill>
                </a:rPr>
                <a:t>В зависимост от целите на изследването, към подводните роботи може да се монтира допълнителен инвентар от следния тип: химичен сензор, скенер на изображение под вода (</a:t>
              </a:r>
              <a:r>
                <a:rPr lang="en-US" sz="1400" b="1" cap="small" dirty="0">
                  <a:solidFill>
                    <a:schemeClr val="bg1"/>
                  </a:solidFill>
                </a:rPr>
                <a:t>imaging scanner)</a:t>
              </a:r>
              <a:r>
                <a:rPr lang="bg-BG" sz="1400" b="1" cap="small" dirty="0">
                  <a:solidFill>
                    <a:schemeClr val="bg1"/>
                  </a:solidFill>
                </a:rPr>
                <a:t>, сонар, акустични модеми.</a:t>
              </a:r>
              <a:endParaRPr lang="en-GB" sz="1400" b="1" cap="small" dirty="0">
                <a:solidFill>
                  <a:schemeClr val="bg1"/>
                </a:solidFill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3CAE85B-4AD0-77D9-720F-DC91D98AE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851920" y="1363510"/>
              <a:ext cx="5189688" cy="31456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CFD07639-4C70-C0A7-F5CB-879590240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051992" y="2948197"/>
              <a:ext cx="8020508" cy="245853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16A17DC-717D-9D7A-EE4A-3FA6D6438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136018" y="1385886"/>
              <a:ext cx="1051606" cy="394964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CFA81C8-757C-B052-EA1C-C5B4C6C86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079612" y="1408454"/>
              <a:ext cx="3015953" cy="20383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6CEB2E2-FFBB-57BA-FCEE-CA0C1F2C11A4}"/>
              </a:ext>
            </a:extLst>
          </p:cNvPr>
          <p:cNvSpPr txBox="1"/>
          <p:nvPr/>
        </p:nvSpPr>
        <p:spPr>
          <a:xfrm>
            <a:off x="3979863" y="7886700"/>
            <a:ext cx="13487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/>
              <a:t>Лаборатория </a:t>
            </a:r>
            <a:r>
              <a:rPr lang="en-US" sz="3200" b="1" dirty="0"/>
              <a:t>L</a:t>
            </a:r>
            <a:r>
              <a:rPr lang="bg-BG" sz="3200" b="1" dirty="0"/>
              <a:t>11</a:t>
            </a:r>
            <a:r>
              <a:rPr lang="en-US" sz="3200" b="1" dirty="0"/>
              <a:t>:</a:t>
            </a:r>
            <a:r>
              <a:rPr lang="ru-RU" sz="3200" b="1" dirty="0"/>
              <a:t> </a:t>
            </a:r>
            <a:r>
              <a:rPr lang="bg-BG" sz="3200" b="1" dirty="0"/>
              <a:t>Роботизирани </a:t>
            </a:r>
            <a:r>
              <a:rPr lang="bg-BG" sz="3200" b="1" dirty="0" err="1"/>
              <a:t>мехатронни</a:t>
            </a:r>
            <a:r>
              <a:rPr lang="bg-BG" sz="3200" b="1" dirty="0"/>
              <a:t> технологии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493489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2679D-9878-4DDA-D721-B94630AC5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D7D3A0A-F689-EFC8-3DC4-D2F891C3A1FF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506AE15-FE6A-549F-3B54-B4BD92AFCEE6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06F1CE3-D7BC-0493-788D-B87A21C6DE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CB17E3-F101-2519-93DE-21B2B0C50172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E6ED5F-72C0-6B78-D57F-B7B613D1C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8801100"/>
            <a:ext cx="2476500" cy="83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DAAE0D-0B2A-13C2-E676-DF73AE4E6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1" b="8046"/>
          <a:stretch>
            <a:fillRect/>
          </a:stretch>
        </p:blipFill>
        <p:spPr bwMode="auto">
          <a:xfrm>
            <a:off x="8382000" y="8903493"/>
            <a:ext cx="234156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307019C-4F13-E174-957A-836F2F91F866}"/>
              </a:ext>
            </a:extLst>
          </p:cNvPr>
          <p:cNvSpPr txBox="1"/>
          <p:nvPr/>
        </p:nvSpPr>
        <p:spPr>
          <a:xfrm>
            <a:off x="130582" y="342900"/>
            <a:ext cx="13487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bg-BG" sz="3200" b="1" dirty="0"/>
              <a:t>Проект: </a:t>
            </a:r>
            <a:r>
              <a:rPr lang="en-US" sz="3200" b="1" dirty="0"/>
              <a:t>BG05M2OP001-1.001-0008</a:t>
            </a:r>
          </a:p>
          <a:p>
            <a:pPr>
              <a:defRPr/>
            </a:pPr>
            <a:r>
              <a:rPr lang="bg-BG" sz="3200" b="1" dirty="0"/>
              <a:t>Национален център по </a:t>
            </a:r>
            <a:r>
              <a:rPr lang="bg-BG" sz="3200" b="1" dirty="0" err="1"/>
              <a:t>мехатроника</a:t>
            </a:r>
            <a:r>
              <a:rPr lang="bg-BG" sz="3200" b="1" dirty="0"/>
              <a:t> и чисти технологии</a:t>
            </a:r>
            <a:endParaRPr lang="en-GB" sz="3200" b="1" dirty="0"/>
          </a:p>
        </p:txBody>
      </p:sp>
      <p:grpSp>
        <p:nvGrpSpPr>
          <p:cNvPr id="20" name="Group 15">
            <a:extLst>
              <a:ext uri="{FF2B5EF4-FFF2-40B4-BE49-F238E27FC236}">
                <a16:creationId xmlns:a16="http://schemas.microsoft.com/office/drawing/2014/main" id="{82B32931-7A99-A5AF-5399-D0C79EBE1002}"/>
              </a:ext>
            </a:extLst>
          </p:cNvPr>
          <p:cNvGrpSpPr>
            <a:grpSpLocks/>
          </p:cNvGrpSpPr>
          <p:nvPr/>
        </p:nvGrpSpPr>
        <p:grpSpPr bwMode="auto">
          <a:xfrm>
            <a:off x="3019032" y="1790700"/>
            <a:ext cx="10725935" cy="6014124"/>
            <a:chOff x="136017" y="1363510"/>
            <a:chExt cx="8936483" cy="523384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356FA9C-6569-76B5-5192-381E810088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017" y="1385886"/>
              <a:ext cx="8892096" cy="5211466"/>
            </a:xfrm>
            <a:prstGeom prst="rect">
              <a:avLst/>
            </a:prstGeom>
            <a:noFill/>
            <a:ln w="63500" cmpd="thickThin" algn="ctr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2D2568E-C012-60C5-635B-9D1E52AFAE6D}"/>
                </a:ext>
              </a:extLst>
            </p:cNvPr>
            <p:cNvSpPr/>
            <p:nvPr/>
          </p:nvSpPr>
          <p:spPr bwMode="auto">
            <a:xfrm>
              <a:off x="215396" y="5336912"/>
              <a:ext cx="8712634" cy="1189005"/>
            </a:xfrm>
            <a:prstGeom prst="rect">
              <a:avLst/>
            </a:prstGeom>
            <a:solidFill>
              <a:schemeClr val="accent1"/>
            </a:solidFill>
            <a:ln w="63500" cap="flat" cmpd="thickThin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36000" tIns="72000" rIns="36000" bIns="36000"/>
            <a:lstStyle/>
            <a:p>
              <a:pPr algn="ctr">
                <a:defRPr/>
              </a:pPr>
              <a:r>
                <a:rPr lang="bg-BG" sz="1400" b="1" cap="small" dirty="0">
                  <a:solidFill>
                    <a:srgbClr val="FFFF00"/>
                  </a:solidFill>
                </a:rPr>
                <a:t>Допълнителен инвентар към </a:t>
              </a:r>
              <a:r>
                <a:rPr lang="en-US" sz="1400" b="1" cap="small" dirty="0">
                  <a:solidFill>
                    <a:srgbClr val="FFFF00"/>
                  </a:solidFill>
                </a:rPr>
                <a:t>ROV</a:t>
              </a:r>
              <a:endParaRPr lang="bg-BG" sz="1400" b="1" cap="small" dirty="0">
                <a:solidFill>
                  <a:srgbClr val="FFFF00"/>
                </a:solidFill>
              </a:endParaRPr>
            </a:p>
            <a:p>
              <a:pPr algn="ctr">
                <a:defRPr/>
              </a:pPr>
              <a:endParaRPr lang="bg-BG" sz="1400" b="1" cap="small" dirty="0">
                <a:solidFill>
                  <a:schemeClr val="bg1"/>
                </a:solidFill>
              </a:endParaRPr>
            </a:p>
            <a:p>
              <a:pPr marL="72000" algn="ctr">
                <a:defRPr/>
              </a:pPr>
              <a:r>
                <a:rPr lang="bg-BG" sz="1400" b="1" cap="small" dirty="0">
                  <a:solidFill>
                    <a:schemeClr val="bg1"/>
                  </a:solidFill>
                </a:rPr>
                <a:t>В зависимост от целите на изследването, към подводните роботи може да се монтира допълнителен инвентар от следния тип: химичен сензор, скенер на изображение под вода (</a:t>
              </a:r>
              <a:r>
                <a:rPr lang="en-US" sz="1400" b="1" cap="small" dirty="0">
                  <a:solidFill>
                    <a:schemeClr val="bg1"/>
                  </a:solidFill>
                </a:rPr>
                <a:t>imaging scanner)</a:t>
              </a:r>
              <a:r>
                <a:rPr lang="bg-BG" sz="1400" b="1" cap="small" dirty="0">
                  <a:solidFill>
                    <a:schemeClr val="bg1"/>
                  </a:solidFill>
                </a:rPr>
                <a:t>, сонар, акустични модеми.</a:t>
              </a:r>
              <a:endParaRPr lang="en-GB" sz="1400" b="1" cap="small" dirty="0">
                <a:solidFill>
                  <a:schemeClr val="bg1"/>
                </a:solidFill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041EBB8-C76C-C0F2-31BC-4ADB23951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851920" y="1363510"/>
              <a:ext cx="5189688" cy="31456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A127FF7-9064-5C10-0DE1-4AE0ACA90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051992" y="2948197"/>
              <a:ext cx="8020508" cy="245853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2C2ABC6F-15F8-173D-4729-0F0B7FF3A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136018" y="1385886"/>
              <a:ext cx="1051606" cy="394964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16A55CD-B736-A66C-F79F-6EF9198A1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079612" y="1408454"/>
              <a:ext cx="3015953" cy="20383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7E387F7-28CF-1D37-FDC0-E6EA1BD3A6DE}"/>
              </a:ext>
            </a:extLst>
          </p:cNvPr>
          <p:cNvSpPr txBox="1"/>
          <p:nvPr/>
        </p:nvSpPr>
        <p:spPr>
          <a:xfrm>
            <a:off x="3979863" y="7886700"/>
            <a:ext cx="13487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/>
              <a:t>Лаборатория </a:t>
            </a:r>
            <a:r>
              <a:rPr lang="en-US" sz="3200" b="1" dirty="0"/>
              <a:t>L</a:t>
            </a:r>
            <a:r>
              <a:rPr lang="bg-BG" sz="3200" b="1" dirty="0"/>
              <a:t>11</a:t>
            </a:r>
            <a:r>
              <a:rPr lang="en-US" sz="3200" b="1" dirty="0"/>
              <a:t>:</a:t>
            </a:r>
            <a:r>
              <a:rPr lang="ru-RU" sz="3200" b="1" dirty="0"/>
              <a:t> </a:t>
            </a:r>
            <a:r>
              <a:rPr lang="bg-BG" sz="3200" b="1" dirty="0"/>
              <a:t>Роботизирани </a:t>
            </a:r>
            <a:r>
              <a:rPr lang="bg-BG" sz="3200" b="1" dirty="0" err="1"/>
              <a:t>мехатронни</a:t>
            </a:r>
            <a:r>
              <a:rPr lang="bg-BG" sz="3200" b="1" dirty="0"/>
              <a:t> технологии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327768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7D253-7298-B01D-D14A-D303D8782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287ECD-F1F6-F36F-C96A-BE705A3F366B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2C9C8BA-B7EB-AF3B-C57D-6FFC5692722F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A640292-A887-FA3C-D457-7F1502E584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1D2E16-3A40-4E17-C00E-4064A5F42266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891A5B-3BCC-C716-8702-4E96864D0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8801100"/>
            <a:ext cx="2476500" cy="83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0CE1AA-1FD8-401A-CAA9-91F65B468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1" b="8046"/>
          <a:stretch>
            <a:fillRect/>
          </a:stretch>
        </p:blipFill>
        <p:spPr bwMode="auto">
          <a:xfrm>
            <a:off x="8382000" y="8903493"/>
            <a:ext cx="234156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2DF8225-377D-19AB-57D9-F19725FB63CF}"/>
              </a:ext>
            </a:extLst>
          </p:cNvPr>
          <p:cNvSpPr txBox="1"/>
          <p:nvPr/>
        </p:nvSpPr>
        <p:spPr>
          <a:xfrm>
            <a:off x="130582" y="342900"/>
            <a:ext cx="13487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bg-BG" sz="3200" b="1" dirty="0"/>
              <a:t>Проект: </a:t>
            </a:r>
            <a:r>
              <a:rPr lang="en-US" sz="3200" b="1" dirty="0"/>
              <a:t>BG05M2OP001-1.001-0008</a:t>
            </a:r>
          </a:p>
          <a:p>
            <a:pPr>
              <a:defRPr/>
            </a:pPr>
            <a:r>
              <a:rPr lang="bg-BG" sz="3200" b="1" dirty="0"/>
              <a:t>Национален център по </a:t>
            </a:r>
            <a:r>
              <a:rPr lang="bg-BG" sz="3200" b="1" dirty="0" err="1"/>
              <a:t>мехатроника</a:t>
            </a:r>
            <a:r>
              <a:rPr lang="bg-BG" sz="3200" b="1" dirty="0"/>
              <a:t> и чисти технологии</a:t>
            </a:r>
            <a:endParaRPr lang="en-GB" sz="3200" b="1" dirty="0"/>
          </a:p>
        </p:txBody>
      </p:sp>
      <p:grpSp>
        <p:nvGrpSpPr>
          <p:cNvPr id="6" name="Group 17">
            <a:extLst>
              <a:ext uri="{FF2B5EF4-FFF2-40B4-BE49-F238E27FC236}">
                <a16:creationId xmlns:a16="http://schemas.microsoft.com/office/drawing/2014/main" id="{D73CE633-048E-6F1C-CEFE-BDF07C9CE3D9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2272040"/>
            <a:ext cx="9705975" cy="5738812"/>
            <a:chOff x="204714" y="1385886"/>
            <a:chExt cx="8892096" cy="5211466"/>
          </a:xfrm>
        </p:grpSpPr>
        <p:sp>
          <p:nvSpPr>
            <p:cNvPr id="7" name="Rectangle 20">
              <a:extLst>
                <a:ext uri="{FF2B5EF4-FFF2-40B4-BE49-F238E27FC236}">
                  <a16:creationId xmlns:a16="http://schemas.microsoft.com/office/drawing/2014/main" id="{CC82597D-A74C-5042-705D-20B7BC544E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14" y="1385886"/>
              <a:ext cx="8892096" cy="5211466"/>
            </a:xfrm>
            <a:prstGeom prst="rect">
              <a:avLst/>
            </a:prstGeom>
            <a:solidFill>
              <a:srgbClr val="72DCCA"/>
            </a:solidFill>
            <a:ln w="63500" cmpd="thickThin" algn="ctr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3D99CA1-8764-9342-FC30-74C5E6302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6514250" y="1412776"/>
              <a:ext cx="2532745" cy="390736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B3F104-49FE-9BDE-C44B-B331CD1A8805}"/>
                </a:ext>
              </a:extLst>
            </p:cNvPr>
            <p:cNvSpPr/>
            <p:nvPr/>
          </p:nvSpPr>
          <p:spPr bwMode="auto">
            <a:xfrm>
              <a:off x="284094" y="5336949"/>
              <a:ext cx="8712699" cy="1188970"/>
            </a:xfrm>
            <a:prstGeom prst="rect">
              <a:avLst/>
            </a:prstGeom>
            <a:solidFill>
              <a:schemeClr val="accent1"/>
            </a:solidFill>
            <a:ln w="63500" cap="flat" cmpd="thickThin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36000" tIns="72000" rIns="36000" bIns="36000"/>
            <a:lstStyle/>
            <a:p>
              <a:pPr algn="ctr">
                <a:defRPr/>
              </a:pPr>
              <a:r>
                <a:rPr lang="bg-BG" sz="1400" b="1" cap="small">
                  <a:solidFill>
                    <a:srgbClr val="FFFF00"/>
                  </a:solidFill>
                </a:rPr>
                <a:t>Интелигентен подводен </a:t>
              </a:r>
              <a:r>
                <a:rPr lang="bg-BG" sz="1400" b="1" cap="small" dirty="0">
                  <a:solidFill>
                    <a:srgbClr val="FFFF00"/>
                  </a:solidFill>
                </a:rPr>
                <a:t>робот тип ДРОН</a:t>
              </a:r>
            </a:p>
            <a:p>
              <a:pPr algn="ctr">
                <a:defRPr/>
              </a:pPr>
              <a:endParaRPr lang="bg-BG" sz="1400" b="1" cap="small" dirty="0">
                <a:solidFill>
                  <a:schemeClr val="bg1"/>
                </a:solidFill>
              </a:endParaRPr>
            </a:p>
            <a:p>
              <a:pPr marL="72000" algn="ctr">
                <a:defRPr/>
              </a:pPr>
              <a:r>
                <a:rPr lang="bg-BG" sz="1400" b="1" cap="small" dirty="0">
                  <a:solidFill>
                    <a:schemeClr val="bg1"/>
                  </a:solidFill>
                </a:rPr>
                <a:t>Подводният дрон е предназначен за извършване на огледи на дълбочини под 50 м. в близост до брега или до плавателен съд. Задвижва се от електрически тръстери. Снабден е с осветление и камера, притежава много добра маневреност. Подводното изображение се наблюдава през мобилен телефон, с който се извършва и управлението.</a:t>
              </a:r>
              <a:endParaRPr lang="en-GB" sz="1400" b="1" dirty="0">
                <a:solidFill>
                  <a:schemeClr val="bg1"/>
                </a:solidFill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9EC7DD4-FDA1-D3CF-6F77-5EBACE81EF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/>
            <a:srcRect l="2334" t="44092" r="18759" b="-22"/>
            <a:stretch/>
          </p:blipFill>
          <p:spPr bwMode="auto">
            <a:xfrm>
              <a:off x="281300" y="1423865"/>
              <a:ext cx="6282765" cy="383556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6A6064E-9699-04C0-C3E8-DBBF159CB2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/>
            <a:srcRect l="7419" t="31807" r="71242" b="27489"/>
            <a:stretch/>
          </p:blipFill>
          <p:spPr bwMode="auto">
            <a:xfrm rot="5400000">
              <a:off x="6118570" y="1267160"/>
              <a:ext cx="1453149" cy="171840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75920FC-1054-D9AD-B115-2A1057B96874}"/>
              </a:ext>
            </a:extLst>
          </p:cNvPr>
          <p:cNvSpPr txBox="1"/>
          <p:nvPr/>
        </p:nvSpPr>
        <p:spPr>
          <a:xfrm>
            <a:off x="3614430" y="8164785"/>
            <a:ext cx="13487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/>
              <a:t>Лаборатория </a:t>
            </a:r>
            <a:r>
              <a:rPr lang="en-US" sz="3200" b="1" dirty="0"/>
              <a:t>L</a:t>
            </a:r>
            <a:r>
              <a:rPr lang="bg-BG" sz="3200" b="1" dirty="0"/>
              <a:t>11</a:t>
            </a:r>
            <a:r>
              <a:rPr lang="en-US" sz="3200" b="1" dirty="0"/>
              <a:t>:</a:t>
            </a:r>
            <a:r>
              <a:rPr lang="ru-RU" sz="3200" b="1" dirty="0"/>
              <a:t> </a:t>
            </a:r>
            <a:r>
              <a:rPr lang="bg-BG" sz="3200" b="1" dirty="0"/>
              <a:t>Роботизирани </a:t>
            </a:r>
            <a:r>
              <a:rPr lang="bg-BG" sz="3200" b="1" dirty="0" err="1"/>
              <a:t>мехатронни</a:t>
            </a:r>
            <a:r>
              <a:rPr lang="bg-BG" sz="3200" b="1" dirty="0"/>
              <a:t> технологии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461202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99C11-EAA9-D519-99A8-876709E22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C1471C2-D8FC-40DF-777A-43DB39BEAAC8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0BDCF16-2815-817D-E110-FCDAB42BAE45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2C8DD0E3-16D3-5414-1E29-D1A9839E16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E62110-31E0-88E7-BE90-ACF46F4E7B97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B06D2F-225C-071D-D53F-4B730AFDC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8801100"/>
            <a:ext cx="2476500" cy="83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64DFB1-6BC1-DAD5-B57B-D8DB22EB3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1" b="8046"/>
          <a:stretch>
            <a:fillRect/>
          </a:stretch>
        </p:blipFill>
        <p:spPr bwMode="auto">
          <a:xfrm>
            <a:off x="8382000" y="8903493"/>
            <a:ext cx="234156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B4823AB-5B3C-AEED-8384-D4DF91FE5A74}"/>
              </a:ext>
            </a:extLst>
          </p:cNvPr>
          <p:cNvSpPr txBox="1"/>
          <p:nvPr/>
        </p:nvSpPr>
        <p:spPr>
          <a:xfrm>
            <a:off x="130582" y="342900"/>
            <a:ext cx="13487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bg-BG" sz="3200" b="1" dirty="0"/>
              <a:t>Проект: </a:t>
            </a:r>
            <a:r>
              <a:rPr lang="en-US" sz="3200" b="1" dirty="0"/>
              <a:t>BG05M2OP001-1.001-0008</a:t>
            </a:r>
          </a:p>
          <a:p>
            <a:pPr>
              <a:defRPr/>
            </a:pPr>
            <a:r>
              <a:rPr lang="bg-BG" sz="3200" b="1" dirty="0"/>
              <a:t>Национален център по </a:t>
            </a:r>
            <a:r>
              <a:rPr lang="bg-BG" sz="3200" b="1" dirty="0" err="1"/>
              <a:t>мехатроника</a:t>
            </a:r>
            <a:r>
              <a:rPr lang="bg-BG" sz="3200" b="1" dirty="0"/>
              <a:t> и чисти технологии</a:t>
            </a:r>
            <a:endParaRPr lang="en-GB" sz="3200" b="1" dirty="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18D6F26-A18D-31E0-3452-2E1382161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0469" y="4575720"/>
            <a:ext cx="905789" cy="1551801"/>
          </a:xfrm>
          <a:prstGeom prst="rtTriangle">
            <a:avLst/>
          </a:prstGeom>
          <a:solidFill>
            <a:schemeClr val="bg1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bg-BG" altLang="bg-BG" sz="1800"/>
          </a:p>
        </p:txBody>
      </p:sp>
      <p:grpSp>
        <p:nvGrpSpPr>
          <p:cNvPr id="15" name="Group 18">
            <a:extLst>
              <a:ext uri="{FF2B5EF4-FFF2-40B4-BE49-F238E27FC236}">
                <a16:creationId xmlns:a16="http://schemas.microsoft.com/office/drawing/2014/main" id="{511F8117-F18D-D29A-2E2B-33D981EDF9D8}"/>
              </a:ext>
            </a:extLst>
          </p:cNvPr>
          <p:cNvGrpSpPr>
            <a:grpSpLocks/>
          </p:cNvGrpSpPr>
          <p:nvPr/>
        </p:nvGrpSpPr>
        <p:grpSpPr bwMode="auto">
          <a:xfrm>
            <a:off x="3086507" y="1899196"/>
            <a:ext cx="10560050" cy="6014124"/>
            <a:chOff x="204714" y="1257134"/>
            <a:chExt cx="8939794" cy="5340218"/>
          </a:xfrm>
        </p:grpSpPr>
        <p:sp>
          <p:nvSpPr>
            <p:cNvPr id="16" name="Rectangle 20">
              <a:extLst>
                <a:ext uri="{FF2B5EF4-FFF2-40B4-BE49-F238E27FC236}">
                  <a16:creationId xmlns:a16="http://schemas.microsoft.com/office/drawing/2014/main" id="{88E410A6-2796-4D29-CB37-69D85F14C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14" y="1385886"/>
              <a:ext cx="8892096" cy="5211466"/>
            </a:xfrm>
            <a:prstGeom prst="rect">
              <a:avLst/>
            </a:prstGeom>
            <a:solidFill>
              <a:srgbClr val="72DCCA"/>
            </a:solidFill>
            <a:ln w="63500" cmpd="thickThin" algn="ctr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9DA0747-E0AD-5C84-F923-EEA13AFF34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/>
            <a:srcRect l="19314" t="19482" b="6449"/>
            <a:stretch/>
          </p:blipFill>
          <p:spPr bwMode="auto">
            <a:xfrm rot="5400000">
              <a:off x="2383045" y="2041933"/>
              <a:ext cx="4620138" cy="305054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29B70C0-F32D-B094-711A-282EAE8C8D2C}"/>
                </a:ext>
              </a:extLst>
            </p:cNvPr>
            <p:cNvSpPr/>
            <p:nvPr/>
          </p:nvSpPr>
          <p:spPr bwMode="auto">
            <a:xfrm>
              <a:off x="288857" y="5378182"/>
              <a:ext cx="8747694" cy="1182659"/>
            </a:xfrm>
            <a:prstGeom prst="rect">
              <a:avLst/>
            </a:prstGeom>
            <a:solidFill>
              <a:schemeClr val="accent1"/>
            </a:solidFill>
            <a:ln w="63500" cap="flat" cmpd="thickThin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36000" tIns="72000" rIns="36000" bIns="36000"/>
            <a:lstStyle/>
            <a:p>
              <a:pPr algn="ctr">
                <a:defRPr/>
              </a:pPr>
              <a:r>
                <a:rPr lang="bg-BG" sz="1400" b="1" cap="small" dirty="0">
                  <a:solidFill>
                    <a:srgbClr val="FFFF00"/>
                  </a:solidFill>
                </a:rPr>
                <a:t>Система за подводна локация и позициониране</a:t>
              </a:r>
            </a:p>
            <a:p>
              <a:pPr algn="ctr">
                <a:defRPr/>
              </a:pPr>
              <a:endParaRPr lang="bg-BG" sz="1400" b="1" cap="small" dirty="0">
                <a:solidFill>
                  <a:schemeClr val="bg1"/>
                </a:solidFill>
              </a:endParaRPr>
            </a:p>
            <a:p>
              <a:pPr marL="72000" algn="ctr">
                <a:defRPr/>
              </a:pPr>
              <a:r>
                <a:rPr lang="bg-BG" sz="1400" b="1" cap="small" dirty="0">
                  <a:solidFill>
                    <a:schemeClr val="bg1"/>
                  </a:solidFill>
                </a:rPr>
                <a:t>Подводната система за пасивно позициониране ще бъде изградена в близост до брега на базата на  3 буя. Всеки от тях </a:t>
              </a:r>
              <a:r>
                <a:rPr lang="bg-BG" sz="1400" b="1" cap="small">
                  <a:solidFill>
                    <a:schemeClr val="bg1"/>
                  </a:solidFill>
                </a:rPr>
                <a:t>има подводен </a:t>
              </a:r>
              <a:r>
                <a:rPr lang="bg-BG" sz="1400" b="1" cap="small" dirty="0">
                  <a:solidFill>
                    <a:schemeClr val="bg1"/>
                  </a:solidFill>
                </a:rPr>
                <a:t>модул с акустичен трансивър и надводна част с фотоволтаично захранване, батерия, радиопредавател за разстояние до 3 километра. Един от буйовете е с вграден радиопротокол за предаване на данни.</a:t>
              </a:r>
              <a:endParaRPr lang="en-GB" sz="1400" b="1" cap="small" dirty="0">
                <a:solidFill>
                  <a:schemeClr val="bg1"/>
                </a:solidFill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BB6D1E7-48BB-A184-8DA4-9B1B0A2E91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/>
            <a:srcRect l="19314" t="19482" b="6449"/>
            <a:stretch/>
          </p:blipFill>
          <p:spPr bwMode="auto">
            <a:xfrm rot="5400000">
              <a:off x="-465094" y="2084307"/>
              <a:ext cx="4535390" cy="305054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75BB8CF-6B6F-77A0-FCDB-D52F20504C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/>
            <a:srcRect l="19314" t="19482" b="6449"/>
            <a:stretch/>
          </p:blipFill>
          <p:spPr bwMode="auto">
            <a:xfrm rot="5400000">
              <a:off x="5309170" y="2041934"/>
              <a:ext cx="4620136" cy="305054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CEFE5FEB-E777-5048-0FDF-6F632C583FE3}"/>
              </a:ext>
            </a:extLst>
          </p:cNvPr>
          <p:cNvSpPr txBox="1"/>
          <p:nvPr/>
        </p:nvSpPr>
        <p:spPr>
          <a:xfrm>
            <a:off x="3644851" y="8084555"/>
            <a:ext cx="13487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/>
              <a:t>Лаборатория </a:t>
            </a:r>
            <a:r>
              <a:rPr lang="en-US" sz="3200" b="1" dirty="0"/>
              <a:t>L</a:t>
            </a:r>
            <a:r>
              <a:rPr lang="bg-BG" sz="3200" b="1" dirty="0"/>
              <a:t>11</a:t>
            </a:r>
            <a:r>
              <a:rPr lang="en-US" sz="3200" b="1" dirty="0"/>
              <a:t>:</a:t>
            </a:r>
            <a:r>
              <a:rPr lang="ru-RU" sz="3200" b="1" dirty="0"/>
              <a:t> </a:t>
            </a:r>
            <a:r>
              <a:rPr lang="bg-BG" sz="3200" b="1" dirty="0"/>
              <a:t>Роботизирани </a:t>
            </a:r>
            <a:r>
              <a:rPr lang="bg-BG" sz="3200" b="1" dirty="0" err="1"/>
              <a:t>мехатронни</a:t>
            </a:r>
            <a:r>
              <a:rPr lang="bg-BG" sz="3200" b="1" dirty="0"/>
              <a:t> технологии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889844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09A95-658A-A957-564E-31CD18FA9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ADD353D-D0DF-4973-DEE5-4F10A60BA3D8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84E45E1-4D40-B6BC-EC01-EB5CB61B30FD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F64D401-408B-C17B-1AB0-67E4F332A2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203093-BFC1-5B25-1908-B2E5B49BFDEA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362CF4-A7CF-FFAE-3244-4D0567D51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8801100"/>
            <a:ext cx="2476500" cy="83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68A0ED-9850-34D5-6BD1-74124E4E3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1" b="8046"/>
          <a:stretch>
            <a:fillRect/>
          </a:stretch>
        </p:blipFill>
        <p:spPr bwMode="auto">
          <a:xfrm>
            <a:off x="8382000" y="8903493"/>
            <a:ext cx="234156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948CFC3-2F86-A0DD-6DA6-71DF540D666A}"/>
              </a:ext>
            </a:extLst>
          </p:cNvPr>
          <p:cNvSpPr txBox="1"/>
          <p:nvPr/>
        </p:nvSpPr>
        <p:spPr>
          <a:xfrm>
            <a:off x="130582" y="342900"/>
            <a:ext cx="13487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bg-BG" sz="3200" b="1" dirty="0"/>
              <a:t>Проект: </a:t>
            </a:r>
            <a:r>
              <a:rPr lang="en-US" sz="3200" b="1" dirty="0"/>
              <a:t>BG05M2OP001-1.001-0008</a:t>
            </a:r>
          </a:p>
          <a:p>
            <a:pPr>
              <a:defRPr/>
            </a:pPr>
            <a:r>
              <a:rPr lang="bg-BG" sz="3200" b="1" dirty="0"/>
              <a:t>Национален център по </a:t>
            </a:r>
            <a:r>
              <a:rPr lang="bg-BG" sz="3200" b="1" dirty="0" err="1"/>
              <a:t>мехатроника</a:t>
            </a:r>
            <a:r>
              <a:rPr lang="bg-BG" sz="3200" b="1" dirty="0"/>
              <a:t> и чисти технологии</a:t>
            </a:r>
            <a:endParaRPr lang="en-GB" sz="3200" b="1" dirty="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38608715-BC43-290D-CDBB-3B7A8AD32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0469" y="4575720"/>
            <a:ext cx="905789" cy="1551801"/>
          </a:xfrm>
          <a:prstGeom prst="rtTriangle">
            <a:avLst/>
          </a:prstGeom>
          <a:solidFill>
            <a:schemeClr val="bg1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bg-BG" altLang="bg-BG" sz="1800"/>
          </a:p>
        </p:txBody>
      </p:sp>
      <p:sp>
        <p:nvSpPr>
          <p:cNvPr id="6" name="Right Triangle 13">
            <a:extLst>
              <a:ext uri="{FF2B5EF4-FFF2-40B4-BE49-F238E27FC236}">
                <a16:creationId xmlns:a16="http://schemas.microsoft.com/office/drawing/2014/main" id="{1D9A87E0-87D5-2EB4-3F30-6907BBB44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1700" y="4782613"/>
            <a:ext cx="872892" cy="151741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bg-BG" altLang="bg-BG" sz="1800"/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804F80BC-AE6F-8904-9F82-D44227A3431B}"/>
              </a:ext>
            </a:extLst>
          </p:cNvPr>
          <p:cNvGrpSpPr>
            <a:grpSpLocks/>
          </p:cNvGrpSpPr>
          <p:nvPr/>
        </p:nvGrpSpPr>
        <p:grpSpPr bwMode="auto">
          <a:xfrm>
            <a:off x="3633148" y="2234677"/>
            <a:ext cx="10122307" cy="5739256"/>
            <a:chOff x="107950" y="1386055"/>
            <a:chExt cx="8891518" cy="5211595"/>
          </a:xfrm>
        </p:grpSpPr>
        <p:sp>
          <p:nvSpPr>
            <p:cNvPr id="9" name="Rectangle 20">
              <a:extLst>
                <a:ext uri="{FF2B5EF4-FFF2-40B4-BE49-F238E27FC236}">
                  <a16:creationId xmlns:a16="http://schemas.microsoft.com/office/drawing/2014/main" id="{0213C8DE-84F8-C007-E84E-9ABB7BDC1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950" y="1386055"/>
              <a:ext cx="8891518" cy="5211595"/>
            </a:xfrm>
            <a:prstGeom prst="rect">
              <a:avLst/>
            </a:prstGeom>
            <a:solidFill>
              <a:srgbClr val="72DCCA"/>
            </a:solidFill>
            <a:ln w="63500" cmpd="thickThin" algn="ctr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AE0C36-4255-74EC-F49C-10CAC27C01A3}"/>
                </a:ext>
              </a:extLst>
            </p:cNvPr>
            <p:cNvSpPr/>
            <p:nvPr/>
          </p:nvSpPr>
          <p:spPr bwMode="auto">
            <a:xfrm>
              <a:off x="192087" y="6165864"/>
              <a:ext cx="8747056" cy="395275"/>
            </a:xfrm>
            <a:prstGeom prst="rect">
              <a:avLst/>
            </a:prstGeom>
            <a:solidFill>
              <a:schemeClr val="accent1"/>
            </a:solidFill>
            <a:ln w="63500" cap="flat" cmpd="thickThin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36000" tIns="72000" rIns="36000" bIns="36000"/>
            <a:lstStyle/>
            <a:p>
              <a:pPr algn="ctr">
                <a:defRPr/>
              </a:pPr>
              <a:r>
                <a:rPr lang="bg-BG" sz="1400" b="1" cap="small" dirty="0">
                  <a:solidFill>
                    <a:srgbClr val="FFFF00"/>
                  </a:solidFill>
                </a:rPr>
                <a:t>Тестване управлението на един от дистанционно управляемите подводни роботи (</a:t>
              </a:r>
              <a:r>
                <a:rPr lang="en-US" sz="1400" b="1" cap="small" dirty="0">
                  <a:solidFill>
                    <a:srgbClr val="FFFF00"/>
                  </a:solidFill>
                </a:rPr>
                <a:t>ROV</a:t>
              </a:r>
              <a:r>
                <a:rPr lang="bg-BG" sz="1400" b="1" cap="small" dirty="0">
                  <a:solidFill>
                    <a:srgbClr val="FFFF00"/>
                  </a:solidFill>
                </a:rPr>
                <a:t>)</a:t>
              </a:r>
              <a:r>
                <a:rPr lang="en-US" sz="1400" b="1" cap="small" dirty="0">
                  <a:solidFill>
                    <a:srgbClr val="FFFF00"/>
                  </a:solidFill>
                </a:rPr>
                <a:t> </a:t>
              </a:r>
              <a:r>
                <a:rPr lang="bg-BG" sz="1400" b="1" cap="small" dirty="0">
                  <a:solidFill>
                    <a:srgbClr val="FFFF00"/>
                  </a:solidFill>
                </a:rPr>
                <a:t>в басейн</a:t>
              </a:r>
            </a:p>
            <a:p>
              <a:pPr algn="ctr">
                <a:defRPr/>
              </a:pPr>
              <a:endParaRPr lang="bg-BG" sz="1400" b="1" cap="small" dirty="0">
                <a:solidFill>
                  <a:schemeClr val="bg1"/>
                </a:solidFill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31B0695-70FB-67D0-750F-35B1D9DD5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494024" y="1483760"/>
              <a:ext cx="6135313" cy="468154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2634F593-BA67-6911-F05D-730DB22A220C}"/>
              </a:ext>
            </a:extLst>
          </p:cNvPr>
          <p:cNvSpPr txBox="1"/>
          <p:nvPr/>
        </p:nvSpPr>
        <p:spPr>
          <a:xfrm>
            <a:off x="3644851" y="8084555"/>
            <a:ext cx="13487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/>
              <a:t>Лаборатория </a:t>
            </a:r>
            <a:r>
              <a:rPr lang="en-US" sz="3200" b="1" dirty="0"/>
              <a:t>L</a:t>
            </a:r>
            <a:r>
              <a:rPr lang="bg-BG" sz="3200" b="1" dirty="0"/>
              <a:t>11</a:t>
            </a:r>
            <a:r>
              <a:rPr lang="en-US" sz="3200" b="1" dirty="0"/>
              <a:t>:</a:t>
            </a:r>
            <a:r>
              <a:rPr lang="ru-RU" sz="3200" b="1" dirty="0"/>
              <a:t> </a:t>
            </a:r>
            <a:r>
              <a:rPr lang="bg-BG" sz="3200" b="1" dirty="0"/>
              <a:t>Роботизирани </a:t>
            </a:r>
            <a:r>
              <a:rPr lang="bg-BG" sz="3200" b="1" dirty="0" err="1"/>
              <a:t>мехатронни</a:t>
            </a:r>
            <a:r>
              <a:rPr lang="bg-BG" sz="3200" b="1" dirty="0"/>
              <a:t> технологии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41938009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517F0-DA01-4935-F168-F78DF5CBC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BC92904-B991-9042-2D74-747C0CBD424F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CC3D2DAC-BC90-1F5A-5D82-82B4D5166CDF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3115991-A399-36D9-5A2D-5591151A88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10568E-EA78-49B8-EC68-8D655A997DDB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A1DB91-53CE-2C7B-6D24-BE8699944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8801100"/>
            <a:ext cx="2476500" cy="83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73CED7-AF22-DDC4-1D3D-4977BAF48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1" b="8046"/>
          <a:stretch>
            <a:fillRect/>
          </a:stretch>
        </p:blipFill>
        <p:spPr bwMode="auto">
          <a:xfrm>
            <a:off x="8382000" y="8903493"/>
            <a:ext cx="234156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75E799D-3D19-AA98-EA27-DD5988717C90}"/>
              </a:ext>
            </a:extLst>
          </p:cNvPr>
          <p:cNvSpPr txBox="1"/>
          <p:nvPr/>
        </p:nvSpPr>
        <p:spPr>
          <a:xfrm>
            <a:off x="130582" y="342900"/>
            <a:ext cx="13487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bg-BG" sz="3200" b="1" dirty="0"/>
              <a:t>Проект: </a:t>
            </a:r>
            <a:r>
              <a:rPr lang="en-US" sz="3200" b="1" dirty="0"/>
              <a:t>BG05M2OP001-1.001-0008</a:t>
            </a:r>
          </a:p>
          <a:p>
            <a:pPr>
              <a:defRPr/>
            </a:pPr>
            <a:r>
              <a:rPr lang="bg-BG" sz="3200" b="1" dirty="0"/>
              <a:t>Национален център по </a:t>
            </a:r>
            <a:r>
              <a:rPr lang="bg-BG" sz="3200" b="1" dirty="0" err="1"/>
              <a:t>мехатроника</a:t>
            </a:r>
            <a:r>
              <a:rPr lang="bg-BG" sz="3200" b="1" dirty="0"/>
              <a:t> и чисти технологии</a:t>
            </a:r>
            <a:endParaRPr lang="en-GB" sz="3200" b="1" dirty="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441A019C-294A-9C93-0CEC-A83AC57D0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0469" y="4575720"/>
            <a:ext cx="905789" cy="1551801"/>
          </a:xfrm>
          <a:prstGeom prst="rtTriangle">
            <a:avLst/>
          </a:prstGeom>
          <a:solidFill>
            <a:schemeClr val="bg1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bg-BG" altLang="bg-BG" sz="1800"/>
          </a:p>
        </p:txBody>
      </p:sp>
      <p:sp>
        <p:nvSpPr>
          <p:cNvPr id="6" name="Right Triangle 13">
            <a:extLst>
              <a:ext uri="{FF2B5EF4-FFF2-40B4-BE49-F238E27FC236}">
                <a16:creationId xmlns:a16="http://schemas.microsoft.com/office/drawing/2014/main" id="{E3C4D455-FFD9-01B0-DB97-BB5BEFA0E2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1700" y="4782613"/>
            <a:ext cx="872892" cy="151741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bg-BG" altLang="bg-BG" sz="1800"/>
          </a:p>
        </p:txBody>
      </p:sp>
      <p:sp>
        <p:nvSpPr>
          <p:cNvPr id="13" name="Right Triangle 13">
            <a:extLst>
              <a:ext uri="{FF2B5EF4-FFF2-40B4-BE49-F238E27FC236}">
                <a16:creationId xmlns:a16="http://schemas.microsoft.com/office/drawing/2014/main" id="{46266909-C580-F642-B8CB-BBA3CE243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4969" y="4395150"/>
            <a:ext cx="951431" cy="1645032"/>
          </a:xfrm>
          <a:prstGeom prst="rtTriangle">
            <a:avLst/>
          </a:prstGeom>
          <a:solidFill>
            <a:schemeClr val="bg1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bg-BG" altLang="bg-BG" sz="1800"/>
          </a:p>
        </p:txBody>
      </p:sp>
      <p:grpSp>
        <p:nvGrpSpPr>
          <p:cNvPr id="15" name="Group 7">
            <a:extLst>
              <a:ext uri="{FF2B5EF4-FFF2-40B4-BE49-F238E27FC236}">
                <a16:creationId xmlns:a16="http://schemas.microsoft.com/office/drawing/2014/main" id="{FDAC399D-B986-5EDD-3162-5436464EEF20}"/>
              </a:ext>
            </a:extLst>
          </p:cNvPr>
          <p:cNvGrpSpPr>
            <a:grpSpLocks/>
          </p:cNvGrpSpPr>
          <p:nvPr/>
        </p:nvGrpSpPr>
        <p:grpSpPr bwMode="auto">
          <a:xfrm>
            <a:off x="3288781" y="1810700"/>
            <a:ext cx="11078369" cy="6221937"/>
            <a:chOff x="107950" y="1386055"/>
            <a:chExt cx="8928100" cy="5211595"/>
          </a:xfrm>
        </p:grpSpPr>
        <p:sp>
          <p:nvSpPr>
            <p:cNvPr id="16" name="Rectangle 20">
              <a:extLst>
                <a:ext uri="{FF2B5EF4-FFF2-40B4-BE49-F238E27FC236}">
                  <a16:creationId xmlns:a16="http://schemas.microsoft.com/office/drawing/2014/main" id="{7670F9AF-FF3B-6D19-CF7F-F942AD694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950" y="1386055"/>
              <a:ext cx="8891518" cy="5211595"/>
            </a:xfrm>
            <a:prstGeom prst="rect">
              <a:avLst/>
            </a:prstGeom>
            <a:solidFill>
              <a:srgbClr val="72DCCA"/>
            </a:solidFill>
            <a:ln w="63500" cmpd="thickThin" algn="ctr">
              <a:solidFill>
                <a:srgbClr val="0070C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F3F2542-1C6B-13E6-367C-4DBCD857A0DD}"/>
                </a:ext>
              </a:extLst>
            </p:cNvPr>
            <p:cNvSpPr/>
            <p:nvPr/>
          </p:nvSpPr>
          <p:spPr bwMode="auto">
            <a:xfrm>
              <a:off x="192088" y="5949971"/>
              <a:ext cx="8747125" cy="611167"/>
            </a:xfrm>
            <a:prstGeom prst="rect">
              <a:avLst/>
            </a:prstGeom>
            <a:solidFill>
              <a:schemeClr val="accent1"/>
            </a:solidFill>
            <a:ln w="63500" cap="flat" cmpd="thickThin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36000" tIns="72000" rIns="36000" bIns="36000"/>
            <a:lstStyle/>
            <a:p>
              <a:pPr algn="ctr">
                <a:defRPr/>
              </a:pPr>
              <a:r>
                <a:rPr lang="bg-BG" sz="1400" b="1" cap="small" dirty="0">
                  <a:solidFill>
                    <a:srgbClr val="FFFF00"/>
                  </a:solidFill>
                </a:rPr>
                <a:t>Спускане на един от дистанционно управляемите подводни роботи (</a:t>
              </a:r>
              <a:r>
                <a:rPr lang="en-US" sz="1400" b="1" cap="small" dirty="0">
                  <a:solidFill>
                    <a:srgbClr val="FFFF00"/>
                  </a:solidFill>
                </a:rPr>
                <a:t>ROV</a:t>
              </a:r>
              <a:r>
                <a:rPr lang="bg-BG" sz="1400" b="1" cap="small" dirty="0">
                  <a:solidFill>
                    <a:srgbClr val="FFFF00"/>
                  </a:solidFill>
                </a:rPr>
                <a:t>) от кораб</a:t>
              </a:r>
              <a:r>
                <a:rPr lang="en-US" sz="1400" b="1" cap="small" dirty="0">
                  <a:solidFill>
                    <a:srgbClr val="FFFF00"/>
                  </a:solidFill>
                </a:rPr>
                <a:t> </a:t>
              </a:r>
              <a:r>
                <a:rPr lang="bg-BG" sz="1400" b="1" cap="small" dirty="0">
                  <a:solidFill>
                    <a:srgbClr val="FFFF00"/>
                  </a:solidFill>
                </a:rPr>
                <a:t>в Черно море, осъществяване на комуникация с кораба и заснемане на морското дъно чрез оборудването на </a:t>
              </a:r>
              <a:r>
                <a:rPr lang="en-US" sz="1400" b="1" cap="small" dirty="0">
                  <a:solidFill>
                    <a:srgbClr val="FFFF00"/>
                  </a:solidFill>
                </a:rPr>
                <a:t>ROV</a:t>
              </a:r>
              <a:r>
                <a:rPr lang="bg-BG" sz="1400" b="1" cap="small" dirty="0">
                  <a:solidFill>
                    <a:srgbClr val="FFFF00"/>
                  </a:solidFill>
                </a:rPr>
                <a:t>.</a:t>
              </a:r>
            </a:p>
            <a:p>
              <a:pPr algn="ctr">
                <a:defRPr/>
              </a:pPr>
              <a:endParaRPr lang="bg-BG" sz="1400" b="1" cap="small" dirty="0">
                <a:solidFill>
                  <a:schemeClr val="bg1"/>
                </a:solidFill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806C7F8-7F3E-A775-C206-27ACA7D2B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79512" y="1473547"/>
              <a:ext cx="7774649" cy="440372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5000E40-64B6-A489-831D-06B667D58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355976" y="1629308"/>
              <a:ext cx="4680074" cy="403244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78FDEEE8-EEF4-DB5E-6431-B51310327A2B}"/>
              </a:ext>
            </a:extLst>
          </p:cNvPr>
          <p:cNvSpPr txBox="1"/>
          <p:nvPr/>
        </p:nvSpPr>
        <p:spPr>
          <a:xfrm>
            <a:off x="3644851" y="8084555"/>
            <a:ext cx="13487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/>
              <a:t>Лаборатория </a:t>
            </a:r>
            <a:r>
              <a:rPr lang="en-US" sz="3200" b="1" dirty="0"/>
              <a:t>L</a:t>
            </a:r>
            <a:r>
              <a:rPr lang="bg-BG" sz="3200" b="1" dirty="0"/>
              <a:t>11</a:t>
            </a:r>
            <a:r>
              <a:rPr lang="en-US" sz="3200" b="1" dirty="0"/>
              <a:t>:</a:t>
            </a:r>
            <a:r>
              <a:rPr lang="ru-RU" sz="3200" b="1" dirty="0"/>
              <a:t> </a:t>
            </a:r>
            <a:r>
              <a:rPr lang="bg-BG" sz="3200" b="1" dirty="0"/>
              <a:t>Роботизирани </a:t>
            </a:r>
            <a:r>
              <a:rPr lang="bg-BG" sz="3200" b="1" dirty="0" err="1"/>
              <a:t>мехатронни</a:t>
            </a:r>
            <a:r>
              <a:rPr lang="bg-BG" sz="3200" b="1" dirty="0"/>
              <a:t> технологии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944538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ADBC9-7241-5407-069D-B3C24F80C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6E8333D-6366-BC49-ABA4-86B85E0F3EAE}"/>
              </a:ext>
            </a:extLst>
          </p:cNvPr>
          <p:cNvSpPr/>
          <p:nvPr/>
        </p:nvSpPr>
        <p:spPr>
          <a:xfrm rot="1001408">
            <a:off x="-4057059" y="7834585"/>
            <a:ext cx="11126973" cy="2942466"/>
          </a:xfrm>
          <a:custGeom>
            <a:avLst/>
            <a:gdLst/>
            <a:ahLst/>
            <a:cxnLst/>
            <a:rect l="l" t="t" r="r" b="b"/>
            <a:pathLst>
              <a:path w="11126973" h="2942466">
                <a:moveTo>
                  <a:pt x="0" y="0"/>
                </a:moveTo>
                <a:lnTo>
                  <a:pt x="11126973" y="0"/>
                </a:lnTo>
                <a:lnTo>
                  <a:pt x="11126973" y="2942467"/>
                </a:lnTo>
                <a:lnTo>
                  <a:pt x="0" y="294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5075D08-B51E-521A-6CF3-331DABE52718}"/>
              </a:ext>
            </a:extLst>
          </p:cNvPr>
          <p:cNvSpPr/>
          <p:nvPr/>
        </p:nvSpPr>
        <p:spPr>
          <a:xfrm rot="1808128" flipV="1">
            <a:off x="11513732" y="-975305"/>
            <a:ext cx="10950209" cy="3986601"/>
          </a:xfrm>
          <a:custGeom>
            <a:avLst/>
            <a:gdLst/>
            <a:ahLst/>
            <a:cxnLst/>
            <a:rect l="l" t="t" r="r" b="b"/>
            <a:pathLst>
              <a:path w="10950209" h="3986601">
                <a:moveTo>
                  <a:pt x="0" y="3986601"/>
                </a:moveTo>
                <a:lnTo>
                  <a:pt x="10950209" y="3986601"/>
                </a:lnTo>
                <a:lnTo>
                  <a:pt x="10950209" y="0"/>
                </a:lnTo>
                <a:lnTo>
                  <a:pt x="0" y="0"/>
                </a:lnTo>
                <a:lnTo>
                  <a:pt x="0" y="3986601"/>
                </a:lnTo>
                <a:close/>
              </a:path>
            </a:pathLst>
          </a:custGeom>
          <a:blipFill>
            <a:blip r:embed="rId4">
              <a:alphaModFix amt="7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20834E0-75B0-ABD3-9D89-CB500D2B93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839801"/>
            <a:ext cx="1143000" cy="12982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9B658F-C376-6949-78E1-E2873AE165D4}"/>
              </a:ext>
            </a:extLst>
          </p:cNvPr>
          <p:cNvSpPr txBox="1"/>
          <p:nvPr/>
        </p:nvSpPr>
        <p:spPr>
          <a:xfrm>
            <a:off x="14554200" y="9815367"/>
            <a:ext cx="3637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https://www1.tu-varna.bg/tu-varna/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46AEB7-D4A6-AB7E-46D1-1488026B3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8801100"/>
            <a:ext cx="2476500" cy="83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DA15DF-385A-92AA-E524-933B11045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1" b="8046"/>
          <a:stretch>
            <a:fillRect/>
          </a:stretch>
        </p:blipFill>
        <p:spPr bwMode="auto">
          <a:xfrm>
            <a:off x="8382000" y="8903493"/>
            <a:ext cx="2341563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702D632-0532-E36D-68AF-DD3C62739BC1}"/>
              </a:ext>
            </a:extLst>
          </p:cNvPr>
          <p:cNvSpPr txBox="1"/>
          <p:nvPr/>
        </p:nvSpPr>
        <p:spPr>
          <a:xfrm>
            <a:off x="130582" y="342900"/>
            <a:ext cx="13487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bg-BG" sz="3200" b="1" dirty="0"/>
              <a:t>Проект: </a:t>
            </a:r>
            <a:r>
              <a:rPr lang="en-US" sz="3200" b="1" dirty="0"/>
              <a:t>BG05M2OP001-1.001-0008</a:t>
            </a:r>
          </a:p>
          <a:p>
            <a:pPr>
              <a:defRPr/>
            </a:pPr>
            <a:r>
              <a:rPr lang="bg-BG" sz="3200" b="1" dirty="0"/>
              <a:t>Национален център по </a:t>
            </a:r>
            <a:r>
              <a:rPr lang="bg-BG" sz="3200" b="1" dirty="0" err="1"/>
              <a:t>мехатроника</a:t>
            </a:r>
            <a:r>
              <a:rPr lang="bg-BG" sz="3200" b="1" dirty="0"/>
              <a:t> и чисти технологии</a:t>
            </a:r>
            <a:endParaRPr lang="en-GB" sz="32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F8E564-7CA8-D7DC-06E0-C4538810D4F0}"/>
              </a:ext>
            </a:extLst>
          </p:cNvPr>
          <p:cNvSpPr txBox="1"/>
          <p:nvPr/>
        </p:nvSpPr>
        <p:spPr>
          <a:xfrm>
            <a:off x="1781175" y="3081397"/>
            <a:ext cx="134874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0"/>
              </a:spcBef>
              <a:spcAft>
                <a:spcPts val="600"/>
              </a:spcAft>
              <a:buFont typeface="Calibri" panose="020F0502020204030204" pitchFamily="34" charset="0"/>
              <a:buAutoNum type="arabicParenR"/>
            </a:pPr>
            <a:r>
              <a:rPr lang="bg-BG" altLang="bg-BG" sz="1800" dirty="0">
                <a:solidFill>
                  <a:srgbClr val="000000"/>
                </a:solidFill>
              </a:rPr>
              <a:t>Подводни дейности и изследвания в крайбрежните зони на Черно море с цел получаване на информация за състоянието на морската екосистема, морските запаси, картографиране и геопрофилиране на морското дъно.</a:t>
            </a:r>
          </a:p>
          <a:p>
            <a:pPr algn="just" eaLnBrk="1" hangingPunct="1">
              <a:spcBef>
                <a:spcPct val="0"/>
              </a:spcBef>
              <a:spcAft>
                <a:spcPts val="600"/>
              </a:spcAft>
              <a:buFont typeface="Calibri" panose="020F0502020204030204" pitchFamily="34" charset="0"/>
              <a:buAutoNum type="arabicParenR"/>
            </a:pPr>
            <a:r>
              <a:rPr lang="bg-BG" altLang="bg-BG" sz="1800" dirty="0">
                <a:solidFill>
                  <a:srgbClr val="000000"/>
                </a:solidFill>
              </a:rPr>
              <a:t>Обследване и наблюдение на подводната структура на пристанищни комплекси.</a:t>
            </a:r>
          </a:p>
          <a:p>
            <a:pPr algn="just" eaLnBrk="1" hangingPunct="1">
              <a:spcBef>
                <a:spcPct val="0"/>
              </a:spcBef>
              <a:spcAft>
                <a:spcPts val="600"/>
              </a:spcAft>
              <a:buFont typeface="Calibri" panose="020F0502020204030204" pitchFamily="34" charset="0"/>
              <a:buAutoNum type="arabicParenR"/>
            </a:pPr>
            <a:r>
              <a:rPr lang="bg-BG" altLang="bg-BG" sz="1800" dirty="0">
                <a:solidFill>
                  <a:srgbClr val="000000"/>
                </a:solidFill>
              </a:rPr>
              <a:t>Обследване на корпусите на плавателните съдове.</a:t>
            </a:r>
          </a:p>
          <a:p>
            <a:pPr algn="just" eaLnBrk="1" hangingPunct="1">
              <a:spcBef>
                <a:spcPct val="0"/>
              </a:spcBef>
              <a:spcAft>
                <a:spcPts val="600"/>
              </a:spcAft>
              <a:buFont typeface="Calibri" panose="020F0502020204030204" pitchFamily="34" charset="0"/>
              <a:buAutoNum type="arabicParenR"/>
            </a:pPr>
            <a:r>
              <a:rPr lang="bg-BG" altLang="bg-BG" sz="1800" dirty="0">
                <a:solidFill>
                  <a:srgbClr val="000000"/>
                </a:solidFill>
              </a:rPr>
              <a:t>Наблюдение на положението на плавателни съдове при позиционирането им в доковете на кораборемонтните заводи.</a:t>
            </a:r>
          </a:p>
          <a:p>
            <a:pPr algn="just" eaLnBrk="1" hangingPunct="1">
              <a:spcBef>
                <a:spcPct val="0"/>
              </a:spcBef>
              <a:spcAft>
                <a:spcPts val="600"/>
              </a:spcAft>
              <a:buFont typeface="Calibri" panose="020F0502020204030204" pitchFamily="34" charset="0"/>
              <a:buAutoNum type="arabicParenR"/>
            </a:pPr>
            <a:r>
              <a:rPr lang="bg-BG" altLang="bg-BG" sz="1800" dirty="0">
                <a:solidFill>
                  <a:srgbClr val="000000"/>
                </a:solidFill>
              </a:rPr>
              <a:t>Подводни дейности, свързани с обследване състоянието на реки и язовири.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79B5F4-1500-2134-3AB4-784C47A0615E}"/>
              </a:ext>
            </a:extLst>
          </p:cNvPr>
          <p:cNvSpPr txBox="1"/>
          <p:nvPr/>
        </p:nvSpPr>
        <p:spPr>
          <a:xfrm>
            <a:off x="1781175" y="2155182"/>
            <a:ext cx="13487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b="1" cap="small" dirty="0" err="1"/>
              <a:t>Възможности</a:t>
            </a:r>
            <a:r>
              <a:rPr lang="ru-RU" sz="1800" b="1" cap="small" dirty="0"/>
              <a:t> на </a:t>
            </a:r>
            <a:r>
              <a:rPr lang="ru-RU" sz="1800" b="1" cap="small" dirty="0" err="1"/>
              <a:t>морския</a:t>
            </a:r>
            <a:r>
              <a:rPr lang="ru-RU" sz="1800" b="1" cap="small" dirty="0"/>
              <a:t> </a:t>
            </a:r>
            <a:r>
              <a:rPr lang="ru-RU" sz="1800" b="1" cap="small" dirty="0" err="1"/>
              <a:t>роботизиран</a:t>
            </a:r>
            <a:r>
              <a:rPr lang="ru-RU" sz="1800" b="1" cap="small" dirty="0"/>
              <a:t> комплекс на</a:t>
            </a:r>
            <a:r>
              <a:rPr lang="bg-BG" sz="1800" b="1" cap="small" dirty="0"/>
              <a:t> </a:t>
            </a:r>
          </a:p>
          <a:p>
            <a:pPr>
              <a:defRPr/>
            </a:pPr>
            <a:r>
              <a:rPr lang="bg-BG" sz="1800" b="1" cap="small" dirty="0"/>
              <a:t>СЕКЦИЯ </a:t>
            </a:r>
            <a:r>
              <a:rPr lang="en-US" sz="1800" b="1" cap="small" dirty="0"/>
              <a:t> </a:t>
            </a:r>
            <a:r>
              <a:rPr lang="bg-BG" sz="1800" b="1" cap="small" dirty="0"/>
              <a:t>„МОРСКА РОБОТИКА“</a:t>
            </a:r>
            <a:endParaRPr lang="ru-RU" sz="1800" b="1" cap="small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605244E-80FC-03F1-BB50-F2883F617BF3}"/>
              </a:ext>
            </a:extLst>
          </p:cNvPr>
          <p:cNvSpPr txBox="1"/>
          <p:nvPr/>
        </p:nvSpPr>
        <p:spPr>
          <a:xfrm>
            <a:off x="3644851" y="8084555"/>
            <a:ext cx="13487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/>
              <a:t>Лаборатория </a:t>
            </a:r>
            <a:r>
              <a:rPr lang="en-US" sz="3200" b="1" dirty="0"/>
              <a:t>L</a:t>
            </a:r>
            <a:r>
              <a:rPr lang="bg-BG" sz="3200" b="1" dirty="0"/>
              <a:t>11</a:t>
            </a:r>
            <a:r>
              <a:rPr lang="en-US" sz="3200" b="1" dirty="0"/>
              <a:t>:</a:t>
            </a:r>
            <a:r>
              <a:rPr lang="ru-RU" sz="3200" b="1" dirty="0"/>
              <a:t> </a:t>
            </a:r>
            <a:r>
              <a:rPr lang="bg-BG" sz="3200" b="1" dirty="0"/>
              <a:t>Роботизирани </a:t>
            </a:r>
            <a:r>
              <a:rPr lang="bg-BG" sz="3200" b="1" dirty="0" err="1"/>
              <a:t>мехатронни</a:t>
            </a:r>
            <a:r>
              <a:rPr lang="bg-BG" sz="3200" b="1" dirty="0"/>
              <a:t> технологии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022029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F2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23944" flipH="1">
            <a:off x="-195084" y="4736561"/>
            <a:ext cx="21958110" cy="7994206"/>
          </a:xfrm>
          <a:custGeom>
            <a:avLst/>
            <a:gdLst/>
            <a:ahLst/>
            <a:cxnLst/>
            <a:rect l="l" t="t" r="r" b="b"/>
            <a:pathLst>
              <a:path w="21958110" h="7994206">
                <a:moveTo>
                  <a:pt x="21958111" y="0"/>
                </a:moveTo>
                <a:lnTo>
                  <a:pt x="0" y="0"/>
                </a:lnTo>
                <a:lnTo>
                  <a:pt x="0" y="7994206"/>
                </a:lnTo>
                <a:lnTo>
                  <a:pt x="21958111" y="7994206"/>
                </a:lnTo>
                <a:lnTo>
                  <a:pt x="2195811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3" name="TextBox 3"/>
          <p:cNvSpPr txBox="1"/>
          <p:nvPr/>
        </p:nvSpPr>
        <p:spPr>
          <a:xfrm>
            <a:off x="4280036" y="2527557"/>
            <a:ext cx="9727927" cy="3631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700"/>
              </a:lnSpc>
            </a:pPr>
            <a:r>
              <a:rPr lang="bg-BG" sz="10500" b="1" noProof="0" dirty="0">
                <a:solidFill>
                  <a:srgbClr val="034E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Благодаря за Вниманието</a:t>
            </a:r>
          </a:p>
        </p:txBody>
      </p:sp>
      <p:sp>
        <p:nvSpPr>
          <p:cNvPr id="4" name="Freeform 4"/>
          <p:cNvSpPr/>
          <p:nvPr/>
        </p:nvSpPr>
        <p:spPr>
          <a:xfrm rot="-681232" flipV="1">
            <a:off x="-2453639" y="-2638758"/>
            <a:ext cx="16957103" cy="6173508"/>
          </a:xfrm>
          <a:custGeom>
            <a:avLst/>
            <a:gdLst/>
            <a:ahLst/>
            <a:cxnLst/>
            <a:rect l="l" t="t" r="r" b="b"/>
            <a:pathLst>
              <a:path w="16957103" h="6173508">
                <a:moveTo>
                  <a:pt x="0" y="6173509"/>
                </a:moveTo>
                <a:lnTo>
                  <a:pt x="16957103" y="6173509"/>
                </a:lnTo>
                <a:lnTo>
                  <a:pt x="16957103" y="0"/>
                </a:lnTo>
                <a:lnTo>
                  <a:pt x="0" y="0"/>
                </a:lnTo>
                <a:lnTo>
                  <a:pt x="0" y="617350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sp>
        <p:nvSpPr>
          <p:cNvPr id="5" name="Freeform 5"/>
          <p:cNvSpPr/>
          <p:nvPr/>
        </p:nvSpPr>
        <p:spPr>
          <a:xfrm rot="1810211" flipV="1">
            <a:off x="7770266" y="-1293506"/>
            <a:ext cx="15212479" cy="5538349"/>
          </a:xfrm>
          <a:custGeom>
            <a:avLst/>
            <a:gdLst/>
            <a:ahLst/>
            <a:cxnLst/>
            <a:rect l="l" t="t" r="r" b="b"/>
            <a:pathLst>
              <a:path w="15212479" h="5538349">
                <a:moveTo>
                  <a:pt x="0" y="5538349"/>
                </a:moveTo>
                <a:lnTo>
                  <a:pt x="15212480" y="5538349"/>
                </a:lnTo>
                <a:lnTo>
                  <a:pt x="15212480" y="0"/>
                </a:lnTo>
                <a:lnTo>
                  <a:pt x="0" y="0"/>
                </a:lnTo>
                <a:lnTo>
                  <a:pt x="0" y="553834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noProof="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F704035-9398-86E7-788B-1EEBDD21A7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7963" y="7276903"/>
            <a:ext cx="1765280" cy="2005009"/>
          </a:xfrm>
          <a:prstGeom prst="rect">
            <a:avLst/>
          </a:prstGeom>
        </p:spPr>
      </p:pic>
      <p:sp>
        <p:nvSpPr>
          <p:cNvPr id="15" name="TextBox 13">
            <a:extLst>
              <a:ext uri="{FF2B5EF4-FFF2-40B4-BE49-F238E27FC236}">
                <a16:creationId xmlns:a16="http://schemas.microsoft.com/office/drawing/2014/main" id="{3B880006-F053-4E62-27AD-5C51BBE633FF}"/>
              </a:ext>
            </a:extLst>
          </p:cNvPr>
          <p:cNvSpPr txBox="1"/>
          <p:nvPr/>
        </p:nvSpPr>
        <p:spPr>
          <a:xfrm>
            <a:off x="1143000" y="9272387"/>
            <a:ext cx="7404234" cy="1163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18"/>
              </a:lnSpc>
            </a:pPr>
            <a:endParaRPr lang="bg-BG" sz="2227" noProof="0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3118"/>
              </a:lnSpc>
            </a:pPr>
            <a:r>
              <a:rPr lang="bg-BG" sz="2800" b="1" dirty="0">
                <a:solidFill>
                  <a:srgbClr val="000000"/>
                </a:solidFill>
                <a:latin typeface="Montserrat"/>
              </a:rPr>
              <a:t>За контакти: </a:t>
            </a:r>
            <a:r>
              <a:rPr lang="en-US" sz="2800" dirty="0">
                <a:solidFill>
                  <a:srgbClr val="000000"/>
                </a:solidFill>
                <a:latin typeface="Montserrat"/>
              </a:rPr>
              <a:t>a.marinov@tu-varna.bg</a:t>
            </a:r>
            <a:endParaRPr lang="bg-BG" sz="2800" noProof="0" dirty="0">
              <a:solidFill>
                <a:srgbClr val="000000"/>
              </a:solidFill>
              <a:latin typeface="Montserrat"/>
            </a:endParaRPr>
          </a:p>
          <a:p>
            <a:pPr algn="l">
              <a:lnSpc>
                <a:spcPts val="3118"/>
              </a:lnSpc>
            </a:pPr>
            <a:endParaRPr lang="bg-BG" sz="2227" noProof="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2094</Words>
  <Application>Microsoft Office PowerPoint</Application>
  <PresentationFormat>Custom</PresentationFormat>
  <Paragraphs>190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Titillium Web</vt:lpstr>
      <vt:lpstr>Montserrat Bold</vt:lpstr>
      <vt:lpstr>Montserrat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Stage_template</dc:title>
  <dc:creator>Angel Marinov</dc:creator>
  <cp:lastModifiedBy>Angel Marinov</cp:lastModifiedBy>
  <cp:revision>18</cp:revision>
  <dcterms:created xsi:type="dcterms:W3CDTF">2006-08-16T00:00:00Z</dcterms:created>
  <dcterms:modified xsi:type="dcterms:W3CDTF">2025-10-31T06:33:21Z</dcterms:modified>
  <dc:identifier>DAGkdUpweTM</dc:identifier>
</cp:coreProperties>
</file>