
<file path=[Content_Types].xml><?xml version="1.0" encoding="utf-8"?>
<ns0:Types xmlns:ns0="http://schemas.openxmlformats.org/package/2006/content-types">
  <ns0:Default Extension="jpg" ContentType="image/jpg"/>
  <ns0:Default Extension="png" ContentType="image/png"/>
  <ns0:Default Extension="rels" ContentType="application/vnd.openxmlformats-package.relationships+xml"/>
  <ns0:Default Extension="xml" ContentType="application/xml"/>
  <ns0:Override PartName="/ppt/presentation.xml" ContentType="application/vnd.openxmlformats-officedocument.presentationml.presentation.main+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s/slide2.xml" ContentType="application/vnd.openxmlformats-officedocument.presentationml.slide+xml"/>
  <ns0:Override PartName="/ppt/slides/slide3.xml" ContentType="application/vnd.openxmlformats-officedocument.presentationml.slide+xml"/>
  <ns0:Override PartName="/ppt/slides/slide4.xml" ContentType="application/vnd.openxmlformats-officedocument.presentationml.slide+xml"/>
  <ns0:Override PartName="/ppt/slides/slide5.xml" ContentType="application/vnd.openxmlformats-officedocument.presentationml.slide+xml"/>
  <ns0:Override PartName="/ppt/slides/slide6.xml" ContentType="application/vnd.openxmlformats-officedocument.presentationml.slide+xml"/>
  <ns0:Override PartName="/ppt/slides/slide7.xml" ContentType="application/vnd.openxmlformats-officedocument.presentationml.slide+xml"/>
  <ns0:Override PartName="/ppt/slides/slide8.xml" ContentType="application/vnd.openxmlformats-officedocument.presentationml.slide+xml"/>
  <ns0:Override PartName="/ppt/slides/slide9.xml" ContentType="application/vnd.openxmlformats-officedocument.presentationml.slide+xml"/>
  <ns0:Override PartName="/ppt/slides/slide10.xml" ContentType="application/vnd.openxmlformats-officedocument.presentationml.slide+xml"/>
  <ns0:Override PartName="/ppt/slides/slide11.xml" ContentType="application/vnd.openxmlformats-officedocument.presentationml.slide+xml"/>
  <ns0:Override PartName="/ppt/presProps.xml" ContentType="application/vnd.openxmlformats-officedocument.presentationml.presProps+xml"/>
  <ns0:Override PartName="/ppt/viewProps.xml" ContentType="application/vnd.openxmlformats-officedocument.presentationml.viewProps+xml"/>
  <ns0:Override PartName="/ppt/theme/theme1.xml" ContentType="application/vnd.openxmlformats-officedocument.theme+xml"/>
  <ns0:Override PartName="/ppt/tableStyles.xml" ContentType="application/vnd.openxmlformats-officedocument.presentationml.tableStyles+xml"/>
  <ns0:Override PartName="/ppt/slideLayouts/slideLayout1.xml" ContentType="application/vnd.openxmlformats-officedocument.presentationml.slideLayout+xml"/>
  <ns0:Override PartName="/ppt/theme/theme2.xml" ContentType="application/vnd.openxmlformats-officedocument.theme+xml"/>
  <ns0:Override PartName="/docProps/core.xml" ContentType="application/vnd.openxmlformats-package.core-properties+xml"/>
  <ns0:Override PartName="/docProps/app.xml" ContentType="application/vnd.openxmlformats-officedocument.extended-properties+xml"/>
</ns0: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ns0:presentation xmlns:ns0="http://schemas.openxmlformats.org/presentationml/2006/main" xmlns:ns1="http://schemas.openxmlformats.org/officeDocument/2006/relationships" xmlns:ns2="http://schemas.openxmlformats.org/drawingml/2006/main" xmlns:ns3="http://schemas.microsoft.com/office/powerpoint/2012/main" saveSubsetFonts="1" autoCompressPictures="0">
  <ns0:sldMasterIdLst>
    <ns0:sldMasterId id="2147483648" ns1:id="rId1"/>
  </ns0:sldMasterIdLst>
  <ns0:sldIdLst>
    <ns0:sldId id="256" ns1:id="rId2"/>
    <ns0:sldId id="257" ns1:id="rId3"/>
    <ns0:sldId id="258" ns1:id="rId4"/>
    <ns0:sldId id="259" ns1:id="rId5"/>
    <ns0:sldId id="260" ns1:id="rId6"/>
    <ns0:sldId id="261" ns1:id="rId7"/>
    <ns0:sldId id="262" ns1:id="rId8"/>
    <ns0:sldId id="263" ns1:id="rId9"/>
    <ns0:sldId id="264" ns1:id="rId10"/>
    <ns0:sldId id="265" ns1:id="rId11"/>
    <ns0:sldId id="266" ns1:id="rId12"/>
  </ns0:sldIdLst>
  <ns0:sldSz cx="12192000" cy="6858000"/>
  <ns0:notesSz cx="6858000" cy="12192000"/>
  <ns0:defaultTextStyle>
    <ns2:lvl1pPr marL="0" algn="l" defTabSz="914400" rtl="0" eaLnBrk="1" latinLnBrk="0" hangingPunct="1">
      <ns2:defRPr sz="1800" kern="1200">
        <ns2:solidFill>
          <ns2:schemeClr val="tx1"/>
        </ns2:solidFill>
        <ns2:latin typeface="+mn-lt"/>
        <ns2:ea typeface="+mn-ea"/>
        <ns2:cs typeface="+mn-cs"/>
      </ns2:defRPr>
    </ns2:lvl1pPr>
    <ns2:lvl2pPr marL="457200" algn="l" defTabSz="914400" rtl="0" eaLnBrk="1" latinLnBrk="0" hangingPunct="1">
      <ns2:defRPr sz="1800" kern="1200">
        <ns2:solidFill>
          <ns2:schemeClr val="tx1"/>
        </ns2:solidFill>
        <ns2:latin typeface="+mn-lt"/>
        <ns2:ea typeface="+mn-ea"/>
        <ns2:cs typeface="+mn-cs"/>
      </ns2:defRPr>
    </ns2:lvl2pPr>
    <ns2:lvl3pPr marL="914400" algn="l" defTabSz="914400" rtl="0" eaLnBrk="1" latinLnBrk="0" hangingPunct="1">
      <ns2:defRPr sz="1800" kern="1200">
        <ns2:solidFill>
          <ns2:schemeClr val="tx1"/>
        </ns2:solidFill>
        <ns2:latin typeface="+mn-lt"/>
        <ns2:ea typeface="+mn-ea"/>
        <ns2:cs typeface="+mn-cs"/>
      </ns2:defRPr>
    </ns2:lvl3pPr>
    <ns2:lvl4pPr marL="1371600" algn="l" defTabSz="914400" rtl="0" eaLnBrk="1" latinLnBrk="0" hangingPunct="1">
      <ns2:defRPr sz="1800" kern="1200">
        <ns2:solidFill>
          <ns2:schemeClr val="tx1"/>
        </ns2:solidFill>
        <ns2:latin typeface="+mn-lt"/>
        <ns2:ea typeface="+mn-ea"/>
        <ns2:cs typeface="+mn-cs"/>
      </ns2:defRPr>
    </ns2:lvl4pPr>
    <ns2:lvl5pPr marL="1828800" algn="l" defTabSz="914400" rtl="0" eaLnBrk="1" latinLnBrk="0" hangingPunct="1">
      <ns2:defRPr sz="1800" kern="1200">
        <ns2:solidFill>
          <ns2:schemeClr val="tx1"/>
        </ns2:solidFill>
        <ns2:latin typeface="+mn-lt"/>
        <ns2:ea typeface="+mn-ea"/>
        <ns2:cs typeface="+mn-cs"/>
      </ns2:defRPr>
    </ns2:lvl5pPr>
    <ns2:lvl6pPr marL="2286000" algn="l" defTabSz="914400" rtl="0" eaLnBrk="1" latinLnBrk="0" hangingPunct="1">
      <ns2:defRPr sz="1800" kern="1200">
        <ns2:solidFill>
          <ns2:schemeClr val="tx1"/>
        </ns2:solidFill>
        <ns2:latin typeface="+mn-lt"/>
        <ns2:ea typeface="+mn-ea"/>
        <ns2:cs typeface="+mn-cs"/>
      </ns2:defRPr>
    </ns2:lvl6pPr>
    <ns2:lvl7pPr marL="2743200" algn="l" defTabSz="914400" rtl="0" eaLnBrk="1" latinLnBrk="0" hangingPunct="1">
      <ns2:defRPr sz="1800" kern="1200">
        <ns2:solidFill>
          <ns2:schemeClr val="tx1"/>
        </ns2:solidFill>
        <ns2:latin typeface="+mn-lt"/>
        <ns2:ea typeface="+mn-ea"/>
        <ns2:cs typeface="+mn-cs"/>
      </ns2:defRPr>
    </ns2:lvl7pPr>
    <ns2:lvl8pPr marL="3200400" algn="l" defTabSz="914400" rtl="0" eaLnBrk="1" latinLnBrk="0" hangingPunct="1">
      <ns2:defRPr sz="1800" kern="1200">
        <ns2:solidFill>
          <ns2:schemeClr val="tx1"/>
        </ns2:solidFill>
        <ns2:latin typeface="+mn-lt"/>
        <ns2:ea typeface="+mn-ea"/>
        <ns2:cs typeface="+mn-cs"/>
      </ns2:defRPr>
    </ns2:lvl8pPr>
    <ns2:lvl9pPr marL="3657600" algn="l" defTabSz="914400" rtl="0" eaLnBrk="1" latinLnBrk="0" hangingPunct="1">
      <ns2:defRPr sz="1800" kern="1200">
        <ns2:solidFill>
          <ns2:schemeClr val="tx1"/>
        </ns2:solidFill>
        <ns2:latin typeface="+mn-lt"/>
        <ns2:ea typeface="+mn-ea"/>
        <ns2:cs typeface="+mn-cs"/>
      </ns2:defRPr>
    </ns2:lvl9pPr>
  </ns0:defaultTextStyle>
  <ns0:extLst>
    <ns0:ext uri="{EFAFB233-063F-42B5-8137-9DF3F51BA10A}">
      <ns3:sldGuideLst/>
    </ns0:ext>
  </ns0:extLst>
</ns0: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ns0:Relationships xmlns:ns0="http://schemas.openxmlformats.org/package/2006/relationships"><ns0:Relationship Id="rId8" Type="http://schemas.openxmlformats.org/officeDocument/2006/relationships/slide" Target="slides/slide7.xml" /><ns0:Relationship Id="rId3" Type="http://schemas.openxmlformats.org/officeDocument/2006/relationships/slide" Target="slides/slide2.xml" /><ns0:Relationship Id="rId7" Type="http://schemas.openxmlformats.org/officeDocument/2006/relationships/slide" Target="slides/slide6.xml" /><ns0:Relationship Id="rId12" Type="http://schemas.openxmlformats.org/officeDocument/2006/relationships/slide" Target="slides/slide11.xml" /><ns0:Relationship Id="rId17" Type="http://schemas.openxmlformats.org/officeDocument/2006/relationships/tableStyles" Target="tableStyles.xml" /><ns0:Relationship Id="rId2" Type="http://schemas.openxmlformats.org/officeDocument/2006/relationships/slide" Target="slides/slide1.xml" /><ns0:Relationship Id="rId16" Type="http://schemas.openxmlformats.org/officeDocument/2006/relationships/theme" Target="theme/theme1.xml" /><ns0:Relationship Id="rId1" Type="http://schemas.openxmlformats.org/officeDocument/2006/relationships/slideMaster" Target="slideMasters/slideMaster1.xml" /><ns0:Relationship Id="rId6" Type="http://schemas.openxmlformats.org/officeDocument/2006/relationships/slide" Target="slides/slide5.xml" /><ns0:Relationship Id="rId11" Type="http://schemas.openxmlformats.org/officeDocument/2006/relationships/slide" Target="slides/slide10.xml" /><ns0:Relationship Id="rId5" Type="http://schemas.openxmlformats.org/officeDocument/2006/relationships/slide" Target="slides/slide4.xml" /><ns0:Relationship Id="rId15" Type="http://schemas.openxmlformats.org/officeDocument/2006/relationships/viewProps" Target="viewProps.xml" /><ns0:Relationship Id="rId10" Type="http://schemas.openxmlformats.org/officeDocument/2006/relationships/slide" Target="slides/slide9.xml" /><ns0:Relationship Id="rId4" Type="http://schemas.openxmlformats.org/officeDocument/2006/relationships/slide" Target="slides/slide3.xml" /><ns0:Relationship Id="rId9" Type="http://schemas.openxmlformats.org/officeDocument/2006/relationships/slide" Target="slides/slide8.xml" /><ns0:Relationship Id="rId14" Type="http://schemas.openxmlformats.org/officeDocument/2006/relationships/presProps" Target="presProps.xml" /></ns0: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3" Type="http://schemas.openxmlformats.org/officeDocument/2006/relationships/image" Target="../media/image1.png" /><ns0:Relationship Id="rId1" Type="http://schemas.openxmlformats.org/officeDocument/2006/relationships/slideLayout" Target="../slideLayouts/slideLayout1.xml" /><ns0:Relationship Id="rId4" Type="http://schemas.openxmlformats.org/officeDocument/2006/relationships/image" Target="../media/image2.png" /></ns0:Relationships>
</file>

<file path=ppt/slides/_rels/slide2.xml.rels><?xml version='1.0' encoding='utf-8'?>
<ns0:Relationships xmlns:ns0="http://schemas.openxmlformats.org/package/2006/relationships"><ns0:Relationship Id="rId3" Type="http://schemas.openxmlformats.org/officeDocument/2006/relationships/image" Target="../media/image1.png" /><ns0:Relationship Id="rId7" Type="http://schemas.openxmlformats.org/officeDocument/2006/relationships/image" Target="../media/image5.png" /><ns0:Relationship Id="rId1" Type="http://schemas.openxmlformats.org/officeDocument/2006/relationships/slideLayout" Target="../slideLayouts/slideLayout1.xml" /><ns0:Relationship Id="rId6" Type="http://schemas.openxmlformats.org/officeDocument/2006/relationships/image" Target="../media/image4.png" /><ns0:Relationship Id="rId5" Type="http://schemas.openxmlformats.org/officeDocument/2006/relationships/image" Target="../media/image3.png" /><ns0:Relationship Id="rId4" Type="http://schemas.openxmlformats.org/officeDocument/2006/relationships/image" Target="../media/image2.png" /></ns0:Relationships>
</file>

<file path=ppt/slides/_rels/slide3.xml.rels><?xml version='1.0' encoding='utf-8'?>
<ns0:Relationships xmlns:ns0="http://schemas.openxmlformats.org/package/2006/relationships"><ns0:Relationship Id="rId3" Type="http://schemas.openxmlformats.org/officeDocument/2006/relationships/image" Target="../media/image1.png" /><ns0:Relationship Id="rId1" Type="http://schemas.openxmlformats.org/officeDocument/2006/relationships/slideLayout" Target="../slideLayouts/slideLayout1.xml" /><ns0:Relationship Id="rId5" Type="http://schemas.openxmlformats.org/officeDocument/2006/relationships/image" Target="../media/image6.png" /><ns0:Relationship Id="rId4" Type="http://schemas.openxmlformats.org/officeDocument/2006/relationships/image" Target="../media/image2.png" /></ns0:Relationships>
</file>

<file path=ppt/slides/_rels/slide4.xml.rels><?xml version='1.0' encoding='utf-8'?>
<ns0:Relationships xmlns:ns0="http://schemas.openxmlformats.org/package/2006/relationships"><ns0:Relationship Id="rId8" Type="http://schemas.openxmlformats.org/officeDocument/2006/relationships/image" Target="../media/image10.png" /><ns0:Relationship Id="rId3" Type="http://schemas.openxmlformats.org/officeDocument/2006/relationships/image" Target="../media/image1.png" /><ns0:Relationship Id="rId7" Type="http://schemas.openxmlformats.org/officeDocument/2006/relationships/image" Target="../media/image9.png" /><ns0:Relationship Id="rId1" Type="http://schemas.openxmlformats.org/officeDocument/2006/relationships/slideLayout" Target="../slideLayouts/slideLayout1.xml" /><ns0:Relationship Id="rId6" Type="http://schemas.openxmlformats.org/officeDocument/2006/relationships/image" Target="../media/image8.png" /><ns0:Relationship Id="rId5" Type="http://schemas.openxmlformats.org/officeDocument/2006/relationships/image" Target="../media/image7.png" /><ns0:Relationship Id="rId4" Type="http://schemas.openxmlformats.org/officeDocument/2006/relationships/image" Target="../media/image2.png" /><ns0:Relationship Id="rId9" Type="http://schemas.openxmlformats.org/officeDocument/2006/relationships/image" Target="../media/image11.png" /></ns0:Relationships>
</file>

<file path=ppt/slides/_rels/slide5.xml.rels><?xml version='1.0' encoding='utf-8'?>
<ns0:Relationships xmlns:ns0="http://schemas.openxmlformats.org/package/2006/relationships"><ns0:Relationship Id="rId8" Type="http://schemas.openxmlformats.org/officeDocument/2006/relationships/image" Target="../media/image5.png" /><ns0:Relationship Id="rId3" Type="http://schemas.openxmlformats.org/officeDocument/2006/relationships/image" Target="../media/image1.png" /><ns0:Relationship Id="rId7" Type="http://schemas.openxmlformats.org/officeDocument/2006/relationships/image" Target="../media/image13.png" /><ns0:Relationship Id="rId1" Type="http://schemas.openxmlformats.org/officeDocument/2006/relationships/slideLayout" Target="../slideLayouts/slideLayout1.xml" /><ns0:Relationship Id="rId6" Type="http://schemas.openxmlformats.org/officeDocument/2006/relationships/image" Target="../media/image12.png" /><ns0:Relationship Id="rId5" Type="http://schemas.openxmlformats.org/officeDocument/2006/relationships/image" Target="../media/image11.png" /><ns0:Relationship Id="rId4" Type="http://schemas.openxmlformats.org/officeDocument/2006/relationships/image" Target="../media/image2.png" /><ns0:Relationship Id="rId9" Type="http://schemas.openxmlformats.org/officeDocument/2006/relationships/image" Target="../media/image6.png" /></ns0:Relationships>
</file>

<file path=ppt/slides/_rels/slide6.xml.rels><?xml version='1.0' encoding='utf-8'?>
<ns0:Relationships xmlns:ns0="http://schemas.openxmlformats.org/package/2006/relationships"><ns0:Relationship Id="rId3" Type="http://schemas.openxmlformats.org/officeDocument/2006/relationships/image" Target="../media/image1.png" /><ns0:Relationship Id="rId1" Type="http://schemas.openxmlformats.org/officeDocument/2006/relationships/slideLayout" Target="../slideLayouts/slideLayout1.xml" /><ns0:Relationship Id="rId5" Type="http://schemas.openxmlformats.org/officeDocument/2006/relationships/image" Target="../media/image14.jpg" /><ns0:Relationship Id="rId4" Type="http://schemas.openxmlformats.org/officeDocument/2006/relationships/image" Target="../media/image2.png" /></ns0:Relationships>
</file>

<file path=ppt/slides/_rels/slide7.xml.rels><?xml version='1.0' encoding='utf-8'?>
<ns0:Relationships xmlns:ns0="http://schemas.openxmlformats.org/package/2006/relationships"><ns0:Relationship Id="rId8" Type="http://schemas.openxmlformats.org/officeDocument/2006/relationships/image" Target="../media/image18.png" /><ns0:Relationship Id="rId3" Type="http://schemas.openxmlformats.org/officeDocument/2006/relationships/image" Target="../media/image1.png" /><ns0:Relationship Id="rId7" Type="http://schemas.openxmlformats.org/officeDocument/2006/relationships/image" Target="../media/image17.png" /><ns0:Relationship Id="rId1" Type="http://schemas.openxmlformats.org/officeDocument/2006/relationships/slideLayout" Target="../slideLayouts/slideLayout1.xml" /><ns0:Relationship Id="rId6" Type="http://schemas.openxmlformats.org/officeDocument/2006/relationships/image" Target="../media/image16.png" /><ns0:Relationship Id="rId5" Type="http://schemas.openxmlformats.org/officeDocument/2006/relationships/image" Target="../media/image15.png" /><ns0:Relationship Id="rId4" Type="http://schemas.openxmlformats.org/officeDocument/2006/relationships/image" Target="../media/image2.png" /></ns0:Relationships>
</file>

<file path=ppt/slides/_rels/slide8.xml.rels><?xml version='1.0' encoding='utf-8'?>
<ns0:Relationships xmlns:ns0="http://schemas.openxmlformats.org/package/2006/relationships"><ns0:Relationship Id="rId3" Type="http://schemas.openxmlformats.org/officeDocument/2006/relationships/image" Target="../media/image1.png" /><ns0:Relationship Id="rId7" Type="http://schemas.openxmlformats.org/officeDocument/2006/relationships/image" Target="../media/image21.png" /><ns0:Relationship Id="rId1" Type="http://schemas.openxmlformats.org/officeDocument/2006/relationships/slideLayout" Target="../slideLayouts/slideLayout1.xml" /><ns0:Relationship Id="rId6" Type="http://schemas.openxmlformats.org/officeDocument/2006/relationships/image" Target="../media/image20.png" /><ns0:Relationship Id="rId5" Type="http://schemas.openxmlformats.org/officeDocument/2006/relationships/image" Target="../media/image19.png" /><ns0:Relationship Id="rId4" Type="http://schemas.openxmlformats.org/officeDocument/2006/relationships/image" Target="../media/image2.png" /></ns0:Relationships>
</file>

<file path=ppt/slides/_rels/slide9.xml.rels><?xml version='1.0' encoding='utf-8'?>
<ns0:Relationships xmlns:ns0="http://schemas.openxmlformats.org/package/2006/relationships"><ns0:Relationship Id="rId3" Type="http://schemas.openxmlformats.org/officeDocument/2006/relationships/image" Target="../media/image1.png" /><ns0:Relationship Id="rId1" Type="http://schemas.openxmlformats.org/officeDocument/2006/relationships/slideLayout" Target="../slideLayouts/slideLayout1.xml" /><ns0:Relationship Id="rId6" Type="http://schemas.openxmlformats.org/officeDocument/2006/relationships/image" Target="../media/image23.png" /><ns0:Relationship Id="rId5" Type="http://schemas.openxmlformats.org/officeDocument/2006/relationships/image" Target="../media/image22.png" /><ns0:Relationship Id="rId4" Type="http://schemas.openxmlformats.org/officeDocument/2006/relationships/image" Target="../media/image2.png" /></ns0:Relationships>
</file>

<file path=ppt/slides/_rels/slide10.xml.rels><?xml version='1.0' encoding='utf-8'?>
<ns0:Relationships xmlns:ns0="http://schemas.openxmlformats.org/package/2006/relationships"><ns0:Relationship Id="rId3" Type="http://schemas.openxmlformats.org/officeDocument/2006/relationships/image" Target="../media/image1.png" /><ns0:Relationship Id="rId7" Type="http://schemas.openxmlformats.org/officeDocument/2006/relationships/image" Target="../media/image26.png" /><ns0:Relationship Id="rId1" Type="http://schemas.openxmlformats.org/officeDocument/2006/relationships/slideLayout" Target="../slideLayouts/slideLayout1.xml" /><ns0:Relationship Id="rId6" Type="http://schemas.openxmlformats.org/officeDocument/2006/relationships/image" Target="../media/image25.png" /><ns0:Relationship Id="rId5" Type="http://schemas.openxmlformats.org/officeDocument/2006/relationships/image" Target="../media/image24.png" /><ns0:Relationship Id="rId4" Type="http://schemas.openxmlformats.org/officeDocument/2006/relationships/image" Target="../media/image2.png" /></ns0:Relationships>
</file>

<file path=ppt/slides/_rels/slide11.xml.rels><?xml version='1.0' encoding='utf-8'?>
<ns0:Relationships xmlns:ns0="http://schemas.openxmlformats.org/package/2006/relationships"><ns0:Relationship Id="rId3" Type="http://schemas.openxmlformats.org/officeDocument/2006/relationships/image" Target="../media/image1.png" /><ns0:Relationship Id="rId1" Type="http://schemas.openxmlformats.org/officeDocument/2006/relationships/slideLayout" Target="../slideLayouts/slideLayout1.xml" /><ns0:Relationship Id="rId4" Type="http://schemas.openxmlformats.org/officeDocument/2006/relationships/image" Target="../media/image2.png" /></ns0: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700" dirty="0">
                <a:solidFill>
                  <a:srgbClr val="8AA284"/>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700" dirty="0"/>
          </a:p>
        </p:txBody>
      </p:sp>
      <p:sp>
        <p:nvSpPr>
          <p:cNvPr id="7" name="Text 3"/>
          <p:cNvSpPr/>
          <p:nvPr/>
        </p:nvSpPr>
        <p:spPr>
          <a:xfrm>
            <a:off x="731520" y="1783080"/>
            <a:ext cx="10698480" cy="365760"/>
          </a:xfrm>
          <a:prstGeom prst="rect">
            <a:avLst/>
          </a:prstGeom>
          <a:noFill/>
          <a:ln/>
        </p:spPr>
        <p:txBody>
          <a:bodyPr wrap="square" lIns="0" tIns="0" rIns="0" bIns="0" rtlCol="0" anchor="ctr"/>
          <a:lstStyle/>
          <a:p>
            <a:pPr marL="0" indent="0" algn="ctr">
              <a:buNone/>
            </a:pPr>
            <a:r>
              <a:rPr lang="en-US" sz="1500" b="1" dirty="0">
                <a:solidFill>
                  <a:srgbClr val="1F6B75"/>
                </a:solidFill>
                <a:latin typeface="Calibri" pitchFamily="34" charset="0"/>
                <a:ea typeface="Calibri" pitchFamily="34" charset="-122"/>
                <a:cs typeface="Calibri" pitchFamily="34" charset="-120"/>
              </a:rPr>
              <a:t>XXII International Conference  “Educational Technologies”</a:t>
            </a:r>
            <a:endParaRPr lang="en-US" sz="1500" dirty="0"/>
          </a:p>
        </p:txBody>
      </p:sp>
      <p:sp>
        <p:nvSpPr>
          <p:cNvPr id="8" name="Text 4"/>
          <p:cNvSpPr/>
          <p:nvPr/>
        </p:nvSpPr>
        <p:spPr>
          <a:xfrm>
            <a:off x="731520" y="2139696"/>
            <a:ext cx="10698480" cy="292608"/>
          </a:xfrm>
          <a:prstGeom prst="rect">
            <a:avLst/>
          </a:prstGeom>
          <a:noFill/>
          <a:ln/>
        </p:spPr>
        <p:txBody>
          <a:bodyPr wrap="square" lIns="0" tIns="0" rIns="0" bIns="0" rtlCol="0" anchor="ctr"/>
          <a:lstStyle/>
          <a:p>
            <a:pPr marL="0" indent="0" algn="ctr">
              <a:buNone/>
            </a:pPr>
            <a:r>
              <a:rPr lang="en-US" sz="1200" dirty="0">
                <a:solidFill>
                  <a:srgbClr val="5E705E"/>
                </a:solidFill>
                <a:latin typeface="Calibri" pitchFamily="34" charset="0"/>
                <a:ea typeface="Calibri" pitchFamily="34" charset="-122"/>
                <a:cs typeface="Calibri" pitchFamily="34" charset="-120"/>
              </a:rPr>
              <a:t>Sozopol, Bulgaria  ·  2026</a:t>
            </a:r>
            <a:endParaRPr lang="en-US" sz="1200" dirty="0"/>
          </a:p>
        </p:txBody>
      </p:sp>
      <p:sp>
        <p:nvSpPr>
          <p:cNvPr id="9" name="Text 5"/>
          <p:cNvSpPr/>
          <p:nvPr/>
        </p:nvSpPr>
        <p:spPr>
          <a:xfrm>
            <a:off x="914400" y="2651760"/>
            <a:ext cx="10360152" cy="1371600"/>
          </a:xfrm>
          <a:prstGeom prst="rect">
            <a:avLst/>
          </a:prstGeom>
          <a:noFill/>
          <a:ln/>
        </p:spPr>
        <p:txBody>
          <a:bodyPr wrap="square" lIns="0" tIns="0" rIns="0" bIns="0" rtlCol="0" anchor="ctr"/>
          <a:lstStyle/>
          <a:p>
            <a:pPr marL="0" indent="0" algn="ctr">
              <a:lnSpc>
                <a:spcPct val="102000"/>
              </a:lnSpc>
              <a:buNone/>
            </a:pPr>
            <a:r>
              <a:rPr lang="en-US" sz="3300" b="1" dirty="0">
                <a:solidFill>
                  <a:srgbClr val="1B5E20"/>
                </a:solidFill>
                <a:latin typeface="Calibri" pitchFamily="34" charset="0"/>
                <a:ea typeface="Calibri" pitchFamily="34" charset="-122"/>
                <a:cs typeface="Calibri" pitchFamily="34" charset="-120"/>
              </a:rPr>
              <a:t>An AI-Powered Chatbot Platform for Student Entrepreneurship Support in Higher Education</a:t>
            </a:r>
            <a:endParaRPr lang="en-US" sz="3300" dirty="0"/>
          </a:p>
        </p:txBody>
      </p:sp>
      <p:sp>
        <p:nvSpPr>
          <p:cNvPr id="10" name="Text 6"/>
          <p:cNvSpPr/>
          <p:nvPr/>
        </p:nvSpPr>
        <p:spPr>
          <a:xfrm>
            <a:off x="914400" y="4069080"/>
            <a:ext cx="10360152" cy="457200"/>
          </a:xfrm>
          <a:prstGeom prst="rect">
            <a:avLst/>
          </a:prstGeom>
          <a:noFill/>
          <a:ln/>
        </p:spPr>
        <p:txBody>
          <a:bodyPr wrap="square" lIns="0" tIns="0" rIns="0" bIns="0" rtlCol="0" anchor="ctr"/>
          <a:lstStyle/>
          <a:p>
            <a:pPr marL="0" indent="0" algn="ctr">
              <a:buNone/>
            </a:pPr>
            <a:r>
              <a:rPr lang="en-US" sz="1900" i="1" dirty="0">
                <a:solidFill>
                  <a:srgbClr val="2E7D4F"/>
                </a:solidFill>
                <a:latin typeface="Calibri" pitchFamily="34" charset="0"/>
                <a:ea typeface="Calibri" pitchFamily="34" charset="-122"/>
                <a:cs typeface="Calibri" pitchFamily="34" charset="-120"/>
              </a:rPr>
              <a:t>Design and Evaluation</a:t>
            </a:r>
            <a:endParaRPr lang="en-US" sz="1900" dirty="0"/>
          </a:p>
        </p:txBody>
      </p:sp>
      <p:sp>
        <p:nvSpPr>
          <p:cNvPr id="11" name="Text 7"/>
          <p:cNvSpPr/>
          <p:nvPr/>
        </p:nvSpPr>
        <p:spPr>
          <a:xfrm>
            <a:off x="914400" y="4892040"/>
            <a:ext cx="10360152" cy="914400"/>
          </a:xfrm>
          <a:prstGeom prst="rect">
            <a:avLst/>
          </a:prstGeom>
          <a:noFill/>
          <a:ln/>
        </p:spPr>
        <p:txBody>
          <a:bodyPr wrap="square" lIns="0" tIns="0" rIns="0" bIns="0" rtlCol="0" anchor="ctr"/>
          <a:lstStyle/>
          <a:p>
            <a:pPr marL="0" indent="0" algn="ctr">
              <a:spcAft>
                <a:spcPts val="400"/>
              </a:spcAft>
              <a:buNone/>
            </a:pPr>
            <a:r>
              <a:rPr lang="en-US" sz="1600" b="1" dirty="0">
                <a:solidFill>
                  <a:srgbClr val="243425"/>
                </a:solidFill>
                <a:latin typeface="Calibri" pitchFamily="34" charset="0"/>
                <a:ea typeface="Calibri" pitchFamily="34" charset="-122"/>
                <a:cs typeface="Calibri" pitchFamily="34" charset="-120"/>
              </a:rPr>
              <a:t>Angel Marinov</a:t>
            </a:r>
            <a:endParaRPr lang="en-US" sz="1600" dirty="0"/>
          </a:p>
          <a:p>
            <a:pPr algn="ctr">
              <a:spcAft>
                <a:spcPts val="400"/>
              </a:spcAft>
            </a:pPr>
            <a:r>
              <a:rPr lang="en-US" sz="1600" b="1" dirty="0">
                <a:solidFill>
                  <a:srgbClr val="243425"/>
                </a:solidFill>
                <a:latin typeface="Calibri" pitchFamily="34" charset="0"/>
                <a:ea typeface="Calibri" pitchFamily="34" charset="-122"/>
                <a:cs typeface="Calibri" pitchFamily="34" charset="-120"/>
              </a:rPr>
              <a:t>Hristo Nenov</a:t>
            </a:r>
          </a:p>
          <a:p>
            <a:pPr marL="0" indent="0" algn="ctr">
              <a:spcAft>
                <a:spcPts val="400"/>
              </a:spcAft>
              <a:buNone/>
            </a:pPr>
            <a:r>
              <a:rPr lang="en-US" sz="1200" dirty="0">
                <a:solidFill>
                  <a:srgbClr val="5E705E"/>
                </a:solidFill>
                <a:latin typeface="Calibri" pitchFamily="34" charset="0"/>
                <a:ea typeface="Calibri" pitchFamily="34" charset="-122"/>
                <a:cs typeface="Calibri" pitchFamily="34" charset="-120"/>
              </a:rPr>
              <a:t>Technical University of Varna  ·  a.marinov@tu-varna.bg</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Why students need a better kind of support</a:t>
            </a:r>
            <a:endParaRPr lang="en-US" sz="2900" dirty="0"/>
          </a:p>
        </p:txBody>
      </p:sp>
      <p:sp>
        <p:nvSpPr>
          <p:cNvPr id="8" name="Text 4"/>
          <p:cNvSpPr/>
          <p:nvPr/>
        </p:nvSpPr>
        <p:spPr>
          <a:xfrm>
            <a:off x="566928" y="1490472"/>
            <a:ext cx="11064240" cy="365760"/>
          </a:xfrm>
          <a:prstGeom prst="rect">
            <a:avLst/>
          </a:prstGeom>
          <a:noFill/>
          <a:ln/>
        </p:spPr>
        <p:txBody>
          <a:bodyPr wrap="square" lIns="0" tIns="0" rIns="0" bIns="0" rtlCol="0" anchor="ctr"/>
          <a:lstStyle/>
          <a:p>
            <a:pPr marL="0" indent="0" algn="l">
              <a:buNone/>
            </a:pPr>
            <a:r>
              <a:rPr lang="en-US" sz="1400" i="1" dirty="0">
                <a:solidFill>
                  <a:srgbClr val="5E705E"/>
                </a:solidFill>
                <a:latin typeface="Calibri" pitchFamily="34" charset="0"/>
                <a:ea typeface="Calibri" pitchFamily="34" charset="-122"/>
                <a:cs typeface="Calibri" pitchFamily="34" charset="-120"/>
              </a:rPr>
              <a:t>The gap we set out to close</a:t>
            </a:r>
            <a:endParaRPr lang="en-US" sz="1400" dirty="0"/>
          </a:p>
        </p:txBody>
      </p:sp>
      <p:sp>
        <p:nvSpPr>
          <p:cNvPr id="9" name="Shape 5"/>
          <p:cNvSpPr/>
          <p:nvPr/>
        </p:nvSpPr>
        <p:spPr>
          <a:xfrm>
            <a:off x="640080" y="2057400"/>
            <a:ext cx="10908792" cy="1170432"/>
          </a:xfrm>
          <a:prstGeom prst="roundRect">
            <a:avLst>
              <a:gd name="adj" fmla="val 625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0" name="Shape 6"/>
          <p:cNvSpPr/>
          <p:nvPr/>
        </p:nvSpPr>
        <p:spPr>
          <a:xfrm>
            <a:off x="932688" y="2340864"/>
            <a:ext cx="603504" cy="603504"/>
          </a:xfrm>
          <a:prstGeom prst="ellipse">
            <a:avLst/>
          </a:prstGeom>
          <a:solidFill>
            <a:srgbClr val="2E7D4F"/>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1095634" y="2503810"/>
            <a:ext cx="277612" cy="277612"/>
          </a:xfrm>
          <a:prstGeom prst="rect">
            <a:avLst/>
          </a:prstGeom>
        </p:spPr>
      </p:pic>
      <p:sp>
        <p:nvSpPr>
          <p:cNvPr id="12" name="Text 7"/>
          <p:cNvSpPr/>
          <p:nvPr/>
        </p:nvSpPr>
        <p:spPr>
          <a:xfrm>
            <a:off x="1828800" y="2203704"/>
            <a:ext cx="9509760" cy="877824"/>
          </a:xfrm>
          <a:prstGeom prst="rect">
            <a:avLst/>
          </a:prstGeom>
          <a:noFill/>
          <a:ln/>
        </p:spPr>
        <p:txBody>
          <a:bodyPr wrap="square" lIns="0" tIns="0" rIns="0" bIns="0" rtlCol="0" anchor="ctr"/>
          <a:lstStyle/>
          <a:p>
            <a:pPr marL="0" indent="0">
              <a:spcAft>
                <a:spcPts val="300"/>
              </a:spcAft>
              <a:buNone/>
            </a:pPr>
            <a:r>
              <a:rPr lang="en-US" sz="1700" b="1" dirty="0">
                <a:solidFill>
                  <a:srgbClr val="243425"/>
                </a:solidFill>
                <a:latin typeface="Calibri" pitchFamily="34" charset="0"/>
                <a:ea typeface="Calibri" pitchFamily="34" charset="-122"/>
                <a:cs typeface="Calibri" pitchFamily="34" charset="-120"/>
              </a:rPr>
              <a:t>Entrepreneurship is a priority — but support doesn’t scale</a:t>
            </a:r>
            <a:endParaRPr lang="en-US" sz="1700" dirty="0"/>
          </a:p>
          <a:p>
            <a:pPr marL="0" indent="0">
              <a:spcAft>
                <a:spcPts val="300"/>
              </a:spcAft>
              <a:buNone/>
            </a:pPr>
            <a:r>
              <a:rPr lang="en-US" sz="1250" dirty="0">
                <a:solidFill>
                  <a:srgbClr val="5E705E"/>
                </a:solidFill>
                <a:latin typeface="Calibri" pitchFamily="34" charset="0"/>
                <a:ea typeface="Calibri" pitchFamily="34" charset="-122"/>
                <a:cs typeface="Calibri" pitchFamily="34" charset="-120"/>
              </a:rPr>
              <a:t>Universities want to nurture student founders, yet one-to-one mentoring is scarce and unevenly available.</a:t>
            </a:r>
            <a:endParaRPr lang="en-US" sz="1700" dirty="0"/>
          </a:p>
        </p:txBody>
      </p:sp>
      <p:sp>
        <p:nvSpPr>
          <p:cNvPr id="13" name="Shape 8"/>
          <p:cNvSpPr/>
          <p:nvPr/>
        </p:nvSpPr>
        <p:spPr>
          <a:xfrm>
            <a:off x="640080" y="3383280"/>
            <a:ext cx="10908792" cy="1170432"/>
          </a:xfrm>
          <a:prstGeom prst="roundRect">
            <a:avLst>
              <a:gd name="adj" fmla="val 625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4" name="Shape 9"/>
          <p:cNvSpPr/>
          <p:nvPr/>
        </p:nvSpPr>
        <p:spPr>
          <a:xfrm>
            <a:off x="932688" y="3666744"/>
            <a:ext cx="603504" cy="603504"/>
          </a:xfrm>
          <a:prstGeom prst="ellipse">
            <a:avLst/>
          </a:prstGeom>
          <a:solidFill>
            <a:srgbClr val="1F6B75"/>
          </a:solidFill>
          <a:ln/>
        </p:spPr>
        <p:txBody>
          <a:bodyPr/>
          <a:lstStyle/>
          <a:p>
            <a:endParaRPr lang="en-US"/>
          </a:p>
        </p:txBody>
      </p:sp>
      <p:pic>
        <p:nvPicPr>
          <p:cNvPr id="15" name="Image 3" descr="preencoded.png"/>
          <p:cNvPicPr>
            <a:picLocks noChangeAspect="1"/>
          </p:cNvPicPr>
          <p:nvPr/>
        </p:nvPicPr>
        <p:blipFill>
          <a:blip r:embed="rId6"/>
          <a:stretch>
            <a:fillRect/>
          </a:stretch>
        </p:blipFill>
        <p:spPr>
          <a:xfrm>
            <a:off x="1095634" y="3829690"/>
            <a:ext cx="277612" cy="277612"/>
          </a:xfrm>
          <a:prstGeom prst="rect">
            <a:avLst/>
          </a:prstGeom>
        </p:spPr>
      </p:pic>
      <p:sp>
        <p:nvSpPr>
          <p:cNvPr id="16" name="Text 10"/>
          <p:cNvSpPr/>
          <p:nvPr/>
        </p:nvSpPr>
        <p:spPr>
          <a:xfrm>
            <a:off x="1828800" y="3529584"/>
            <a:ext cx="9509760" cy="877824"/>
          </a:xfrm>
          <a:prstGeom prst="rect">
            <a:avLst/>
          </a:prstGeom>
          <a:noFill/>
          <a:ln/>
        </p:spPr>
        <p:txBody>
          <a:bodyPr wrap="square" lIns="0" tIns="0" rIns="0" bIns="0" rtlCol="0" anchor="ctr"/>
          <a:lstStyle/>
          <a:p>
            <a:pPr marL="0" indent="0">
              <a:spcAft>
                <a:spcPts val="300"/>
              </a:spcAft>
              <a:buNone/>
            </a:pPr>
            <a:r>
              <a:rPr lang="en-US" sz="1700" b="1" dirty="0">
                <a:solidFill>
                  <a:srgbClr val="243425"/>
                </a:solidFill>
                <a:latin typeface="Calibri" pitchFamily="34" charset="0"/>
                <a:ea typeface="Calibri" pitchFamily="34" charset="-122"/>
                <a:cs typeface="Calibri" pitchFamily="34" charset="-120"/>
              </a:rPr>
              <a:t>Students get stuck at every stage</a:t>
            </a:r>
            <a:endParaRPr lang="en-US" sz="1700" dirty="0"/>
          </a:p>
          <a:p>
            <a:pPr marL="0" indent="0">
              <a:spcAft>
                <a:spcPts val="300"/>
              </a:spcAft>
              <a:buNone/>
            </a:pPr>
            <a:r>
              <a:rPr lang="en-US" sz="1250" dirty="0">
                <a:solidFill>
                  <a:srgbClr val="5E705E"/>
                </a:solidFill>
                <a:latin typeface="Calibri" pitchFamily="34" charset="0"/>
                <a:ea typeface="Calibri" pitchFamily="34" charset="-122"/>
                <a:cs typeface="Calibri" pitchFamily="34" charset="-120"/>
              </a:rPr>
              <a:t>From validating an idea to pitching it, they hit questions with no one on hand to ask.</a:t>
            </a:r>
            <a:endParaRPr lang="en-US" sz="1700" dirty="0"/>
          </a:p>
        </p:txBody>
      </p:sp>
      <p:sp>
        <p:nvSpPr>
          <p:cNvPr id="17" name="Shape 11"/>
          <p:cNvSpPr/>
          <p:nvPr/>
        </p:nvSpPr>
        <p:spPr>
          <a:xfrm>
            <a:off x="640080" y="4709160"/>
            <a:ext cx="10908792" cy="1170432"/>
          </a:xfrm>
          <a:prstGeom prst="roundRect">
            <a:avLst>
              <a:gd name="adj" fmla="val 625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8" name="Shape 12"/>
          <p:cNvSpPr/>
          <p:nvPr/>
        </p:nvSpPr>
        <p:spPr>
          <a:xfrm>
            <a:off x="932688" y="4992624"/>
            <a:ext cx="603504" cy="603504"/>
          </a:xfrm>
          <a:prstGeom prst="ellipse">
            <a:avLst/>
          </a:prstGeom>
          <a:solidFill>
            <a:srgbClr val="C8860D"/>
          </a:solidFill>
          <a:ln/>
        </p:spPr>
        <p:txBody>
          <a:bodyPr/>
          <a:lstStyle/>
          <a:p>
            <a:endParaRPr lang="en-US"/>
          </a:p>
        </p:txBody>
      </p:sp>
      <p:pic>
        <p:nvPicPr>
          <p:cNvPr id="19" name="Image 4" descr="preencoded.png"/>
          <p:cNvPicPr>
            <a:picLocks noChangeAspect="1"/>
          </p:cNvPicPr>
          <p:nvPr/>
        </p:nvPicPr>
        <p:blipFill>
          <a:blip r:embed="rId7"/>
          <a:stretch>
            <a:fillRect/>
          </a:stretch>
        </p:blipFill>
        <p:spPr>
          <a:xfrm>
            <a:off x="1095634" y="5155570"/>
            <a:ext cx="277612" cy="277612"/>
          </a:xfrm>
          <a:prstGeom prst="rect">
            <a:avLst/>
          </a:prstGeom>
        </p:spPr>
      </p:pic>
      <p:sp>
        <p:nvSpPr>
          <p:cNvPr id="20" name="Text 13"/>
          <p:cNvSpPr/>
          <p:nvPr/>
        </p:nvSpPr>
        <p:spPr>
          <a:xfrm>
            <a:off x="1828800" y="4855464"/>
            <a:ext cx="9509760" cy="877824"/>
          </a:xfrm>
          <a:prstGeom prst="rect">
            <a:avLst/>
          </a:prstGeom>
          <a:noFill/>
          <a:ln/>
        </p:spPr>
        <p:txBody>
          <a:bodyPr wrap="square" lIns="0" tIns="0" rIns="0" bIns="0" rtlCol="0" anchor="ctr"/>
          <a:lstStyle/>
          <a:p>
            <a:pPr marL="0" indent="0">
              <a:spcAft>
                <a:spcPts val="300"/>
              </a:spcAft>
              <a:buNone/>
            </a:pPr>
            <a:r>
              <a:rPr lang="en-US" sz="1700" b="1" dirty="0">
                <a:solidFill>
                  <a:srgbClr val="243425"/>
                </a:solidFill>
                <a:latin typeface="Calibri" pitchFamily="34" charset="0"/>
                <a:ea typeface="Calibri" pitchFamily="34" charset="-122"/>
                <a:cs typeface="Calibri" pitchFamily="34" charset="-120"/>
              </a:rPr>
              <a:t>Generic AI is available — but not trustworthy</a:t>
            </a:r>
            <a:endParaRPr lang="en-US" sz="1700" dirty="0"/>
          </a:p>
          <a:p>
            <a:pPr marL="0" indent="0">
              <a:spcAft>
                <a:spcPts val="300"/>
              </a:spcAft>
              <a:buNone/>
            </a:pPr>
            <a:r>
              <a:rPr lang="en-US" sz="1250" dirty="0">
                <a:solidFill>
                  <a:srgbClr val="5E705E"/>
                </a:solidFill>
                <a:latin typeface="Calibri" pitchFamily="34" charset="0"/>
                <a:ea typeface="Calibri" pitchFamily="34" charset="-122"/>
                <a:cs typeface="Calibri" pitchFamily="34" charset="-120"/>
              </a:rPr>
              <a:t>Off-the-shelf chatbots are always on, yet they can be confidently wrong and aren’t grounded in real entrepreneurship knowledge.</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Our idea: a curated AI platform</a:t>
            </a:r>
            <a:endParaRPr lang="en-US" sz="2900" dirty="0"/>
          </a:p>
        </p:txBody>
      </p:sp>
      <p:sp>
        <p:nvSpPr>
          <p:cNvPr id="8" name="Text 4"/>
          <p:cNvSpPr/>
          <p:nvPr/>
        </p:nvSpPr>
        <p:spPr>
          <a:xfrm>
            <a:off x="566928" y="1490472"/>
            <a:ext cx="11064240" cy="365760"/>
          </a:xfrm>
          <a:prstGeom prst="rect">
            <a:avLst/>
          </a:prstGeom>
          <a:noFill/>
          <a:ln/>
        </p:spPr>
        <p:txBody>
          <a:bodyPr wrap="square" lIns="0" tIns="0" rIns="0" bIns="0" rtlCol="0" anchor="ctr"/>
          <a:lstStyle/>
          <a:p>
            <a:pPr marL="0" indent="0" algn="l">
              <a:buNone/>
            </a:pPr>
            <a:r>
              <a:rPr lang="en-US" sz="1400" i="1" dirty="0">
                <a:solidFill>
                  <a:srgbClr val="5E705E"/>
                </a:solidFill>
                <a:latin typeface="Calibri" pitchFamily="34" charset="0"/>
                <a:ea typeface="Calibri" pitchFamily="34" charset="-122"/>
                <a:cs typeface="Calibri" pitchFamily="34" charset="-120"/>
              </a:rPr>
              <a:t>Trustworthy guidance, available anytime</a:t>
            </a:r>
            <a:endParaRPr lang="en-US" sz="1400" dirty="0"/>
          </a:p>
        </p:txBody>
      </p:sp>
      <p:sp>
        <p:nvSpPr>
          <p:cNvPr id="9" name="Text 5"/>
          <p:cNvSpPr/>
          <p:nvPr/>
        </p:nvSpPr>
        <p:spPr>
          <a:xfrm>
            <a:off x="640080" y="2148840"/>
            <a:ext cx="6126480" cy="1280160"/>
          </a:xfrm>
          <a:prstGeom prst="rect">
            <a:avLst/>
          </a:prstGeom>
          <a:noFill/>
          <a:ln/>
        </p:spPr>
        <p:txBody>
          <a:bodyPr wrap="square" lIns="0" tIns="0" rIns="0" bIns="0" rtlCol="0" anchor="t"/>
          <a:lstStyle/>
          <a:p>
            <a:pPr marL="0" indent="0">
              <a:lnSpc>
                <a:spcPct val="108000"/>
              </a:lnSpc>
              <a:buNone/>
            </a:pPr>
            <a:r>
              <a:rPr lang="en-US" sz="1700" dirty="0">
                <a:solidFill>
                  <a:srgbClr val="243425"/>
                </a:solidFill>
                <a:latin typeface="Calibri" pitchFamily="34" charset="0"/>
                <a:ea typeface="Calibri" pitchFamily="34" charset="-122"/>
                <a:cs typeface="Calibri" pitchFamily="34" charset="-120"/>
              </a:rPr>
              <a:t>We built the SEEN AI Platform — a purpose-built assistant for student entrepreneurs that answers from a curated body of entrepreneurship knowledge, rather than the open internet.</a:t>
            </a:r>
            <a:endParaRPr lang="en-US" sz="1700" dirty="0"/>
          </a:p>
        </p:txBody>
      </p:sp>
      <p:sp>
        <p:nvSpPr>
          <p:cNvPr id="10" name="Shape 6"/>
          <p:cNvSpPr/>
          <p:nvPr/>
        </p:nvSpPr>
        <p:spPr>
          <a:xfrm>
            <a:off x="676656" y="3611880"/>
            <a:ext cx="420624" cy="420624"/>
          </a:xfrm>
          <a:prstGeom prst="ellipse">
            <a:avLst/>
          </a:prstGeom>
          <a:solidFill>
            <a:srgbClr val="2E7D4F"/>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790224" y="3725448"/>
            <a:ext cx="193487" cy="193487"/>
          </a:xfrm>
          <a:prstGeom prst="rect">
            <a:avLst/>
          </a:prstGeom>
        </p:spPr>
      </p:pic>
      <p:sp>
        <p:nvSpPr>
          <p:cNvPr id="12" name="Text 7"/>
          <p:cNvSpPr/>
          <p:nvPr/>
        </p:nvSpPr>
        <p:spPr>
          <a:xfrm>
            <a:off x="1225296" y="3575304"/>
            <a:ext cx="5486400" cy="502920"/>
          </a:xfrm>
          <a:prstGeom prst="rect">
            <a:avLst/>
          </a:prstGeom>
          <a:noFill/>
          <a:ln/>
        </p:spPr>
        <p:txBody>
          <a:bodyPr wrap="square" lIns="0" tIns="0" rIns="0" bIns="0" rtlCol="0" anchor="ctr"/>
          <a:lstStyle/>
          <a:p>
            <a:pPr marL="0" indent="0">
              <a:buNone/>
            </a:pPr>
            <a:r>
              <a:rPr lang="en-US" sz="1450" b="1" dirty="0">
                <a:solidFill>
                  <a:srgbClr val="243425"/>
                </a:solidFill>
                <a:latin typeface="Calibri" pitchFamily="34" charset="0"/>
                <a:ea typeface="Calibri" pitchFamily="34" charset="-122"/>
                <a:cs typeface="Calibri" pitchFamily="34" charset="-120"/>
              </a:rPr>
              <a:t>Always available</a:t>
            </a:r>
            <a:endParaRPr lang="en-US" sz="1450" dirty="0"/>
          </a:p>
        </p:txBody>
      </p:sp>
      <p:sp>
        <p:nvSpPr>
          <p:cNvPr id="13" name="Shape 8"/>
          <p:cNvSpPr/>
          <p:nvPr/>
        </p:nvSpPr>
        <p:spPr>
          <a:xfrm>
            <a:off x="676656" y="4215384"/>
            <a:ext cx="420624" cy="420624"/>
          </a:xfrm>
          <a:prstGeom prst="ellipse">
            <a:avLst/>
          </a:prstGeom>
          <a:solidFill>
            <a:srgbClr val="1F6B75"/>
          </a:solidFill>
          <a:ln/>
        </p:spPr>
        <p:txBody>
          <a:bodyPr/>
          <a:lstStyle/>
          <a:p>
            <a:endParaRPr lang="en-US"/>
          </a:p>
        </p:txBody>
      </p:sp>
      <p:pic>
        <p:nvPicPr>
          <p:cNvPr id="14" name="Image 3" descr="preencoded.png"/>
          <p:cNvPicPr>
            <a:picLocks noChangeAspect="1"/>
          </p:cNvPicPr>
          <p:nvPr/>
        </p:nvPicPr>
        <p:blipFill>
          <a:blip r:embed="rId5"/>
          <a:stretch>
            <a:fillRect/>
          </a:stretch>
        </p:blipFill>
        <p:spPr>
          <a:xfrm>
            <a:off x="790224" y="4328952"/>
            <a:ext cx="193487" cy="193487"/>
          </a:xfrm>
          <a:prstGeom prst="rect">
            <a:avLst/>
          </a:prstGeom>
        </p:spPr>
      </p:pic>
      <p:sp>
        <p:nvSpPr>
          <p:cNvPr id="15" name="Text 9"/>
          <p:cNvSpPr/>
          <p:nvPr/>
        </p:nvSpPr>
        <p:spPr>
          <a:xfrm>
            <a:off x="1225296" y="4178808"/>
            <a:ext cx="5486400" cy="502920"/>
          </a:xfrm>
          <a:prstGeom prst="rect">
            <a:avLst/>
          </a:prstGeom>
          <a:noFill/>
          <a:ln/>
        </p:spPr>
        <p:txBody>
          <a:bodyPr wrap="square" lIns="0" tIns="0" rIns="0" bIns="0" rtlCol="0" anchor="ctr"/>
          <a:lstStyle/>
          <a:p>
            <a:pPr marL="0" indent="0">
              <a:buNone/>
            </a:pPr>
            <a:r>
              <a:rPr lang="en-US" sz="1450" b="1" dirty="0">
                <a:solidFill>
                  <a:srgbClr val="243425"/>
                </a:solidFill>
                <a:latin typeface="Calibri" pitchFamily="34" charset="0"/>
                <a:ea typeface="Calibri" pitchFamily="34" charset="-122"/>
                <a:cs typeface="Calibri" pitchFamily="34" charset="-120"/>
              </a:rPr>
              <a:t>Grounded &amp; reliable</a:t>
            </a:r>
            <a:endParaRPr lang="en-US" sz="1450" dirty="0"/>
          </a:p>
        </p:txBody>
      </p:sp>
      <p:sp>
        <p:nvSpPr>
          <p:cNvPr id="16" name="Shape 10"/>
          <p:cNvSpPr/>
          <p:nvPr/>
        </p:nvSpPr>
        <p:spPr>
          <a:xfrm>
            <a:off x="676656" y="4818888"/>
            <a:ext cx="420624" cy="420624"/>
          </a:xfrm>
          <a:prstGeom prst="ellipse">
            <a:avLst/>
          </a:prstGeom>
          <a:solidFill>
            <a:srgbClr val="2E6E8E"/>
          </a:solidFill>
          <a:ln/>
        </p:spPr>
        <p:txBody>
          <a:bodyPr/>
          <a:lstStyle/>
          <a:p>
            <a:endParaRPr lang="en-US"/>
          </a:p>
        </p:txBody>
      </p:sp>
      <p:pic>
        <p:nvPicPr>
          <p:cNvPr id="17" name="Image 4" descr="preencoded.png"/>
          <p:cNvPicPr>
            <a:picLocks noChangeAspect="1"/>
          </p:cNvPicPr>
          <p:nvPr/>
        </p:nvPicPr>
        <p:blipFill>
          <a:blip r:embed="rId5"/>
          <a:stretch>
            <a:fillRect/>
          </a:stretch>
        </p:blipFill>
        <p:spPr>
          <a:xfrm>
            <a:off x="790224" y="4932456"/>
            <a:ext cx="193487" cy="193487"/>
          </a:xfrm>
          <a:prstGeom prst="rect">
            <a:avLst/>
          </a:prstGeom>
        </p:spPr>
      </p:pic>
      <p:sp>
        <p:nvSpPr>
          <p:cNvPr id="18" name="Text 11"/>
          <p:cNvSpPr/>
          <p:nvPr/>
        </p:nvSpPr>
        <p:spPr>
          <a:xfrm>
            <a:off x="1225296" y="4782312"/>
            <a:ext cx="5486400" cy="502920"/>
          </a:xfrm>
          <a:prstGeom prst="rect">
            <a:avLst/>
          </a:prstGeom>
          <a:noFill/>
          <a:ln/>
        </p:spPr>
        <p:txBody>
          <a:bodyPr wrap="square" lIns="0" tIns="0" rIns="0" bIns="0" rtlCol="0" anchor="ctr"/>
          <a:lstStyle/>
          <a:p>
            <a:pPr marL="0" indent="0">
              <a:buNone/>
            </a:pPr>
            <a:r>
              <a:rPr lang="en-US" sz="1450" b="1" dirty="0">
                <a:solidFill>
                  <a:srgbClr val="243425"/>
                </a:solidFill>
                <a:latin typeface="Calibri" pitchFamily="34" charset="0"/>
                <a:ea typeface="Calibri" pitchFamily="34" charset="-122"/>
                <a:cs typeface="Calibri" pitchFamily="34" charset="-120"/>
              </a:rPr>
              <a:t>Built for the student journey</a:t>
            </a:r>
            <a:endParaRPr lang="en-US" sz="1450" dirty="0"/>
          </a:p>
        </p:txBody>
      </p:sp>
      <p:sp>
        <p:nvSpPr>
          <p:cNvPr id="19" name="Shape 12"/>
          <p:cNvSpPr/>
          <p:nvPr/>
        </p:nvSpPr>
        <p:spPr>
          <a:xfrm>
            <a:off x="676656" y="5532120"/>
            <a:ext cx="3657600" cy="457200"/>
          </a:xfrm>
          <a:prstGeom prst="roundRect">
            <a:avLst>
              <a:gd name="adj" fmla="val 20000"/>
            </a:avLst>
          </a:prstGeom>
          <a:solidFill>
            <a:srgbClr val="E2F0F0"/>
          </a:solidFill>
          <a:ln w="12700">
            <a:solidFill>
              <a:srgbClr val="1F6B75"/>
            </a:solidFill>
            <a:prstDash val="solid"/>
          </a:ln>
        </p:spPr>
        <p:txBody>
          <a:bodyPr/>
          <a:lstStyle/>
          <a:p>
            <a:endParaRPr lang="en-US"/>
          </a:p>
        </p:txBody>
      </p:sp>
      <p:sp>
        <p:nvSpPr>
          <p:cNvPr id="20" name="Text 13"/>
          <p:cNvSpPr/>
          <p:nvPr/>
        </p:nvSpPr>
        <p:spPr>
          <a:xfrm>
            <a:off x="676656" y="5532120"/>
            <a:ext cx="3657600" cy="457200"/>
          </a:xfrm>
          <a:prstGeom prst="rect">
            <a:avLst/>
          </a:prstGeom>
          <a:noFill/>
          <a:ln/>
        </p:spPr>
        <p:txBody>
          <a:bodyPr wrap="square" lIns="0" tIns="0" rIns="0" bIns="0" rtlCol="0" anchor="ctr"/>
          <a:lstStyle/>
          <a:p>
            <a:pPr marL="0" indent="0" algn="ctr">
              <a:buNone/>
            </a:pPr>
            <a:r>
              <a:rPr lang="en-US" sz="1400" b="1" dirty="0">
                <a:solidFill>
                  <a:srgbClr val="1F6B75"/>
                </a:solidFill>
                <a:latin typeface="Calibri" pitchFamily="34" charset="0"/>
                <a:ea typeface="Calibri" pitchFamily="34" charset="-122"/>
                <a:cs typeface="Calibri" pitchFamily="34" charset="-120"/>
              </a:rPr>
              <a:t>seen.tu-varna.bg</a:t>
            </a:r>
            <a:endParaRPr lang="en-US" sz="1400" dirty="0"/>
          </a:p>
        </p:txBody>
      </p:sp>
      <p:sp>
        <p:nvSpPr>
          <p:cNvPr id="21" name="Shape 14"/>
          <p:cNvSpPr/>
          <p:nvPr/>
        </p:nvSpPr>
        <p:spPr>
          <a:xfrm>
            <a:off x="7315200" y="2148840"/>
            <a:ext cx="4233672" cy="3840480"/>
          </a:xfrm>
          <a:prstGeom prst="roundRect">
            <a:avLst>
              <a:gd name="adj" fmla="val 1905"/>
            </a:avLst>
          </a:prstGeom>
          <a:solidFill>
            <a:srgbClr val="ECF5E6"/>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pic>
        <p:nvPicPr>
          <p:cNvPr id="22" name="Image 5" descr="assets/seen_logo.png"/>
          <p:cNvPicPr>
            <a:picLocks noChangeAspect="1"/>
          </p:cNvPicPr>
          <p:nvPr/>
        </p:nvPicPr>
        <p:blipFill>
          <a:blip r:embed="rId4"/>
          <a:stretch>
            <a:fillRect/>
          </a:stretch>
        </p:blipFill>
        <p:spPr>
          <a:xfrm>
            <a:off x="8833104" y="2697480"/>
            <a:ext cx="1188720" cy="1188720"/>
          </a:xfrm>
          <a:prstGeom prst="rect">
            <a:avLst/>
          </a:prstGeom>
        </p:spPr>
      </p:pic>
      <p:sp>
        <p:nvSpPr>
          <p:cNvPr id="23" name="Text 15"/>
          <p:cNvSpPr/>
          <p:nvPr/>
        </p:nvSpPr>
        <p:spPr>
          <a:xfrm>
            <a:off x="7498080" y="4069080"/>
            <a:ext cx="3867912" cy="457200"/>
          </a:xfrm>
          <a:prstGeom prst="rect">
            <a:avLst/>
          </a:prstGeom>
          <a:noFill/>
          <a:ln/>
        </p:spPr>
        <p:txBody>
          <a:bodyPr wrap="square" lIns="0" tIns="0" rIns="0" bIns="0" rtlCol="0" anchor="ctr"/>
          <a:lstStyle/>
          <a:p>
            <a:pPr marL="0" indent="0" algn="ctr">
              <a:buNone/>
            </a:pPr>
            <a:r>
              <a:rPr lang="en-US" sz="1600" b="1" dirty="0">
                <a:solidFill>
                  <a:srgbClr val="1B5E20"/>
                </a:solidFill>
                <a:latin typeface="Calibri" pitchFamily="34" charset="0"/>
                <a:ea typeface="Calibri" pitchFamily="34" charset="-122"/>
                <a:cs typeface="Calibri" pitchFamily="34" charset="-120"/>
              </a:rPr>
              <a:t>Curated. Conversational. Credible.</a:t>
            </a:r>
            <a:endParaRPr lang="en-US" sz="1600" dirty="0"/>
          </a:p>
        </p:txBody>
      </p:sp>
      <p:sp>
        <p:nvSpPr>
          <p:cNvPr id="24" name="Text 16"/>
          <p:cNvSpPr/>
          <p:nvPr/>
        </p:nvSpPr>
        <p:spPr>
          <a:xfrm>
            <a:off x="7726680" y="4572000"/>
            <a:ext cx="3410712" cy="1188720"/>
          </a:xfrm>
          <a:prstGeom prst="rect">
            <a:avLst/>
          </a:prstGeom>
          <a:noFill/>
          <a:ln/>
        </p:spPr>
        <p:txBody>
          <a:bodyPr wrap="square" lIns="0" tIns="0" rIns="0" bIns="0" rtlCol="0" anchor="ctr"/>
          <a:lstStyle/>
          <a:p>
            <a:pPr marL="0" indent="0" algn="ctr">
              <a:lnSpc>
                <a:spcPct val="108000"/>
              </a:lnSpc>
              <a:buNone/>
            </a:pPr>
            <a:r>
              <a:rPr lang="en-US" sz="1250" dirty="0">
                <a:solidFill>
                  <a:srgbClr val="5E705E"/>
                </a:solidFill>
                <a:latin typeface="Calibri" pitchFamily="34" charset="0"/>
                <a:ea typeface="Calibri" pitchFamily="34" charset="-122"/>
                <a:cs typeface="Calibri" pitchFamily="34" charset="-120"/>
              </a:rPr>
              <a:t>An AI assistant that behaves like a knowledgeable mentor — grounded in vetted material and focused on entrepreneurship.</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Five areas of support</a:t>
            </a:r>
            <a:endParaRPr lang="en-US" sz="2900" dirty="0"/>
          </a:p>
        </p:txBody>
      </p:sp>
      <p:sp>
        <p:nvSpPr>
          <p:cNvPr id="8" name="Text 4"/>
          <p:cNvSpPr/>
          <p:nvPr/>
        </p:nvSpPr>
        <p:spPr>
          <a:xfrm>
            <a:off x="566928" y="1490472"/>
            <a:ext cx="11064240" cy="365760"/>
          </a:xfrm>
          <a:prstGeom prst="rect">
            <a:avLst/>
          </a:prstGeom>
          <a:noFill/>
          <a:ln/>
        </p:spPr>
        <p:txBody>
          <a:bodyPr wrap="square" lIns="0" tIns="0" rIns="0" bIns="0" rtlCol="0" anchor="ctr"/>
          <a:lstStyle/>
          <a:p>
            <a:pPr marL="0" indent="0" algn="l">
              <a:buNone/>
            </a:pPr>
            <a:r>
              <a:rPr lang="en-US" sz="1400" i="1" dirty="0">
                <a:solidFill>
                  <a:srgbClr val="5E705E"/>
                </a:solidFill>
                <a:latin typeface="Calibri" pitchFamily="34" charset="0"/>
                <a:ea typeface="Calibri" pitchFamily="34" charset="-122"/>
                <a:cs typeface="Calibri" pitchFamily="34" charset="-120"/>
              </a:rPr>
              <a:t>One assistant across the whole journey</a:t>
            </a:r>
            <a:endParaRPr lang="en-US" sz="1400" dirty="0"/>
          </a:p>
        </p:txBody>
      </p:sp>
      <p:sp>
        <p:nvSpPr>
          <p:cNvPr id="9" name="Shape 5"/>
          <p:cNvSpPr/>
          <p:nvPr/>
        </p:nvSpPr>
        <p:spPr>
          <a:xfrm>
            <a:off x="548640" y="2103120"/>
            <a:ext cx="2072030" cy="3794760"/>
          </a:xfrm>
          <a:prstGeom prst="roundRect">
            <a:avLst>
              <a:gd name="adj" fmla="val 353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0" name="Shape 6"/>
          <p:cNvSpPr/>
          <p:nvPr/>
        </p:nvSpPr>
        <p:spPr>
          <a:xfrm>
            <a:off x="1209751" y="2487168"/>
            <a:ext cx="749808" cy="749808"/>
          </a:xfrm>
          <a:prstGeom prst="ellipse">
            <a:avLst/>
          </a:prstGeom>
          <a:solidFill>
            <a:srgbClr val="2E7D4F"/>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1412199" y="2689616"/>
            <a:ext cx="344912" cy="344912"/>
          </a:xfrm>
          <a:prstGeom prst="rect">
            <a:avLst/>
          </a:prstGeom>
        </p:spPr>
      </p:pic>
      <p:sp>
        <p:nvSpPr>
          <p:cNvPr id="12" name="Text 7"/>
          <p:cNvSpPr/>
          <p:nvPr/>
        </p:nvSpPr>
        <p:spPr>
          <a:xfrm>
            <a:off x="658368" y="3429000"/>
            <a:ext cx="1852574" cy="1005840"/>
          </a:xfrm>
          <a:prstGeom prst="rect">
            <a:avLst/>
          </a:prstGeom>
          <a:noFill/>
          <a:ln/>
        </p:spPr>
        <p:txBody>
          <a:bodyPr wrap="square" lIns="0" tIns="0" rIns="0" bIns="0" rtlCol="0" anchor="t"/>
          <a:lstStyle/>
          <a:p>
            <a:pPr marL="0" indent="0" algn="ctr">
              <a:lnSpc>
                <a:spcPct val="100000"/>
              </a:lnSpc>
              <a:buNone/>
            </a:pPr>
            <a:r>
              <a:rPr lang="en-US" sz="1350" b="1" dirty="0">
                <a:solidFill>
                  <a:srgbClr val="243425"/>
                </a:solidFill>
                <a:latin typeface="Calibri" pitchFamily="34" charset="0"/>
                <a:ea typeface="Calibri" pitchFamily="34" charset="-122"/>
                <a:cs typeface="Calibri" pitchFamily="34" charset="-120"/>
              </a:rPr>
              <a:t>Idea Validation &amp; Refinement</a:t>
            </a:r>
            <a:endParaRPr lang="en-US" sz="1350" dirty="0"/>
          </a:p>
        </p:txBody>
      </p:sp>
      <p:sp>
        <p:nvSpPr>
          <p:cNvPr id="13" name="Text 8"/>
          <p:cNvSpPr/>
          <p:nvPr/>
        </p:nvSpPr>
        <p:spPr>
          <a:xfrm>
            <a:off x="658368" y="4434840"/>
            <a:ext cx="1852574" cy="1280160"/>
          </a:xfrm>
          <a:prstGeom prst="rect">
            <a:avLst/>
          </a:prstGeom>
          <a:noFill/>
          <a:ln/>
        </p:spPr>
        <p:txBody>
          <a:bodyPr wrap="square" lIns="0" tIns="0" rIns="0" bIns="0" rtlCol="0" anchor="t"/>
          <a:lstStyle/>
          <a:p>
            <a:pPr marL="0" indent="0" algn="ctr">
              <a:lnSpc>
                <a:spcPct val="105000"/>
              </a:lnSpc>
              <a:buNone/>
            </a:pPr>
            <a:r>
              <a:rPr lang="en-US" sz="1150" dirty="0">
                <a:solidFill>
                  <a:srgbClr val="5E705E"/>
                </a:solidFill>
                <a:latin typeface="Calibri" pitchFamily="34" charset="0"/>
                <a:ea typeface="Calibri" pitchFamily="34" charset="-122"/>
                <a:cs typeface="Calibri" pitchFamily="34" charset="-120"/>
              </a:rPr>
              <a:t>Test and sharpen your startup concept.</a:t>
            </a:r>
            <a:endParaRPr lang="en-US" sz="1150" dirty="0"/>
          </a:p>
        </p:txBody>
      </p:sp>
      <p:sp>
        <p:nvSpPr>
          <p:cNvPr id="14" name="Shape 9"/>
          <p:cNvSpPr/>
          <p:nvPr/>
        </p:nvSpPr>
        <p:spPr>
          <a:xfrm>
            <a:off x="2803550" y="2103120"/>
            <a:ext cx="2072030" cy="3794760"/>
          </a:xfrm>
          <a:prstGeom prst="roundRect">
            <a:avLst>
              <a:gd name="adj" fmla="val 353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5" name="Shape 10"/>
          <p:cNvSpPr/>
          <p:nvPr/>
        </p:nvSpPr>
        <p:spPr>
          <a:xfrm>
            <a:off x="3464662" y="2487168"/>
            <a:ext cx="749808" cy="749808"/>
          </a:xfrm>
          <a:prstGeom prst="ellipse">
            <a:avLst/>
          </a:prstGeom>
          <a:solidFill>
            <a:srgbClr val="1F6B75"/>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3667110" y="2689616"/>
            <a:ext cx="344912" cy="344912"/>
          </a:xfrm>
          <a:prstGeom prst="rect">
            <a:avLst/>
          </a:prstGeom>
        </p:spPr>
      </p:pic>
      <p:sp>
        <p:nvSpPr>
          <p:cNvPr id="17" name="Text 11"/>
          <p:cNvSpPr/>
          <p:nvPr/>
        </p:nvSpPr>
        <p:spPr>
          <a:xfrm>
            <a:off x="2913278" y="3429000"/>
            <a:ext cx="1852574" cy="1005840"/>
          </a:xfrm>
          <a:prstGeom prst="rect">
            <a:avLst/>
          </a:prstGeom>
          <a:noFill/>
          <a:ln/>
        </p:spPr>
        <p:txBody>
          <a:bodyPr wrap="square" lIns="0" tIns="0" rIns="0" bIns="0" rtlCol="0" anchor="t"/>
          <a:lstStyle/>
          <a:p>
            <a:pPr marL="0" indent="0" algn="ctr">
              <a:lnSpc>
                <a:spcPct val="100000"/>
              </a:lnSpc>
              <a:buNone/>
            </a:pPr>
            <a:r>
              <a:rPr lang="en-US" sz="1350" b="1" dirty="0">
                <a:solidFill>
                  <a:srgbClr val="243425"/>
                </a:solidFill>
                <a:latin typeface="Calibri" pitchFamily="34" charset="0"/>
                <a:ea typeface="Calibri" pitchFamily="34" charset="-122"/>
                <a:cs typeface="Calibri" pitchFamily="34" charset="-120"/>
              </a:rPr>
              <a:t>Business Model Guidance</a:t>
            </a:r>
            <a:endParaRPr lang="en-US" sz="1350" dirty="0"/>
          </a:p>
        </p:txBody>
      </p:sp>
      <p:sp>
        <p:nvSpPr>
          <p:cNvPr id="18" name="Text 12"/>
          <p:cNvSpPr/>
          <p:nvPr/>
        </p:nvSpPr>
        <p:spPr>
          <a:xfrm>
            <a:off x="2913278" y="4434840"/>
            <a:ext cx="1852574" cy="1280160"/>
          </a:xfrm>
          <a:prstGeom prst="rect">
            <a:avLst/>
          </a:prstGeom>
          <a:noFill/>
          <a:ln/>
        </p:spPr>
        <p:txBody>
          <a:bodyPr wrap="square" lIns="0" tIns="0" rIns="0" bIns="0" rtlCol="0" anchor="t"/>
          <a:lstStyle/>
          <a:p>
            <a:pPr marL="0" indent="0" algn="ctr">
              <a:lnSpc>
                <a:spcPct val="105000"/>
              </a:lnSpc>
              <a:buNone/>
            </a:pPr>
            <a:r>
              <a:rPr lang="en-US" sz="1150" dirty="0">
                <a:solidFill>
                  <a:srgbClr val="5E705E"/>
                </a:solidFill>
                <a:latin typeface="Calibri" pitchFamily="34" charset="0"/>
                <a:ea typeface="Calibri" pitchFamily="34" charset="-122"/>
                <a:cs typeface="Calibri" pitchFamily="34" charset="-120"/>
              </a:rPr>
              <a:t>Structure how your idea creates value.</a:t>
            </a:r>
            <a:endParaRPr lang="en-US" sz="1150" dirty="0"/>
          </a:p>
        </p:txBody>
      </p:sp>
      <p:sp>
        <p:nvSpPr>
          <p:cNvPr id="19" name="Shape 13"/>
          <p:cNvSpPr/>
          <p:nvPr/>
        </p:nvSpPr>
        <p:spPr>
          <a:xfrm>
            <a:off x="5058461" y="2103120"/>
            <a:ext cx="2072030" cy="3794760"/>
          </a:xfrm>
          <a:prstGeom prst="roundRect">
            <a:avLst>
              <a:gd name="adj" fmla="val 353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20" name="Shape 14"/>
          <p:cNvSpPr/>
          <p:nvPr/>
        </p:nvSpPr>
        <p:spPr>
          <a:xfrm>
            <a:off x="5719572" y="2487168"/>
            <a:ext cx="749808" cy="749808"/>
          </a:xfrm>
          <a:prstGeom prst="ellipse">
            <a:avLst/>
          </a:prstGeom>
          <a:solidFill>
            <a:srgbClr val="C8860D"/>
          </a:solidFill>
          <a:ln/>
        </p:spPr>
        <p:txBody>
          <a:bodyPr/>
          <a:lstStyle/>
          <a:p>
            <a:endParaRPr lang="en-US"/>
          </a:p>
        </p:txBody>
      </p:sp>
      <p:pic>
        <p:nvPicPr>
          <p:cNvPr id="21" name="Image 4" descr="preencoded.png"/>
          <p:cNvPicPr>
            <a:picLocks noChangeAspect="1"/>
          </p:cNvPicPr>
          <p:nvPr/>
        </p:nvPicPr>
        <p:blipFill>
          <a:blip r:embed="rId7"/>
          <a:stretch>
            <a:fillRect/>
          </a:stretch>
        </p:blipFill>
        <p:spPr>
          <a:xfrm>
            <a:off x="5922020" y="2689616"/>
            <a:ext cx="344912" cy="344912"/>
          </a:xfrm>
          <a:prstGeom prst="rect">
            <a:avLst/>
          </a:prstGeom>
        </p:spPr>
      </p:pic>
      <p:sp>
        <p:nvSpPr>
          <p:cNvPr id="22" name="Text 15"/>
          <p:cNvSpPr/>
          <p:nvPr/>
        </p:nvSpPr>
        <p:spPr>
          <a:xfrm>
            <a:off x="5168189" y="3429000"/>
            <a:ext cx="1852574" cy="1005840"/>
          </a:xfrm>
          <a:prstGeom prst="rect">
            <a:avLst/>
          </a:prstGeom>
          <a:noFill/>
          <a:ln/>
        </p:spPr>
        <p:txBody>
          <a:bodyPr wrap="square" lIns="0" tIns="0" rIns="0" bIns="0" rtlCol="0" anchor="t"/>
          <a:lstStyle/>
          <a:p>
            <a:pPr marL="0" indent="0" algn="ctr">
              <a:lnSpc>
                <a:spcPct val="100000"/>
              </a:lnSpc>
              <a:buNone/>
            </a:pPr>
            <a:r>
              <a:rPr lang="en-US" sz="1350" b="1" dirty="0">
                <a:solidFill>
                  <a:srgbClr val="243425"/>
                </a:solidFill>
                <a:latin typeface="Calibri" pitchFamily="34" charset="0"/>
                <a:ea typeface="Calibri" pitchFamily="34" charset="-122"/>
                <a:cs typeface="Calibri" pitchFamily="34" charset="-120"/>
              </a:rPr>
              <a:t>Pitch Evaluation &amp; Enhancement</a:t>
            </a:r>
            <a:endParaRPr lang="en-US" sz="1350" dirty="0"/>
          </a:p>
        </p:txBody>
      </p:sp>
      <p:sp>
        <p:nvSpPr>
          <p:cNvPr id="23" name="Text 16"/>
          <p:cNvSpPr/>
          <p:nvPr/>
        </p:nvSpPr>
        <p:spPr>
          <a:xfrm>
            <a:off x="5168189" y="4434840"/>
            <a:ext cx="1852574" cy="1280160"/>
          </a:xfrm>
          <a:prstGeom prst="rect">
            <a:avLst/>
          </a:prstGeom>
          <a:noFill/>
          <a:ln/>
        </p:spPr>
        <p:txBody>
          <a:bodyPr wrap="square" lIns="0" tIns="0" rIns="0" bIns="0" rtlCol="0" anchor="t"/>
          <a:lstStyle/>
          <a:p>
            <a:pPr marL="0" indent="0" algn="ctr">
              <a:lnSpc>
                <a:spcPct val="105000"/>
              </a:lnSpc>
              <a:buNone/>
            </a:pPr>
            <a:r>
              <a:rPr lang="en-US" sz="1150" dirty="0">
                <a:solidFill>
                  <a:srgbClr val="5E705E"/>
                </a:solidFill>
                <a:latin typeface="Calibri" pitchFamily="34" charset="0"/>
                <a:ea typeface="Calibri" pitchFamily="34" charset="-122"/>
                <a:cs typeface="Calibri" pitchFamily="34" charset="-120"/>
              </a:rPr>
              <a:t>Improve how you present your idea.</a:t>
            </a:r>
            <a:endParaRPr lang="en-US" sz="1150" dirty="0"/>
          </a:p>
        </p:txBody>
      </p:sp>
      <p:sp>
        <p:nvSpPr>
          <p:cNvPr id="24" name="Shape 17"/>
          <p:cNvSpPr/>
          <p:nvPr/>
        </p:nvSpPr>
        <p:spPr>
          <a:xfrm>
            <a:off x="7313371" y="2103120"/>
            <a:ext cx="2072030" cy="3794760"/>
          </a:xfrm>
          <a:prstGeom prst="roundRect">
            <a:avLst>
              <a:gd name="adj" fmla="val 353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25" name="Shape 18"/>
          <p:cNvSpPr/>
          <p:nvPr/>
        </p:nvSpPr>
        <p:spPr>
          <a:xfrm>
            <a:off x="7974482" y="2487168"/>
            <a:ext cx="749808" cy="749808"/>
          </a:xfrm>
          <a:prstGeom prst="ellipse">
            <a:avLst/>
          </a:prstGeom>
          <a:solidFill>
            <a:srgbClr val="2E6E8E"/>
          </a:solidFill>
          <a:ln/>
        </p:spPr>
        <p:txBody>
          <a:bodyPr/>
          <a:lstStyle/>
          <a:p>
            <a:endParaRPr lang="en-US"/>
          </a:p>
        </p:txBody>
      </p:sp>
      <p:pic>
        <p:nvPicPr>
          <p:cNvPr id="26" name="Image 5" descr="preencoded.png"/>
          <p:cNvPicPr>
            <a:picLocks noChangeAspect="1"/>
          </p:cNvPicPr>
          <p:nvPr/>
        </p:nvPicPr>
        <p:blipFill>
          <a:blip r:embed="rId8"/>
          <a:stretch>
            <a:fillRect/>
          </a:stretch>
        </p:blipFill>
        <p:spPr>
          <a:xfrm>
            <a:off x="8176931" y="2689616"/>
            <a:ext cx="344912" cy="344912"/>
          </a:xfrm>
          <a:prstGeom prst="rect">
            <a:avLst/>
          </a:prstGeom>
        </p:spPr>
      </p:pic>
      <p:sp>
        <p:nvSpPr>
          <p:cNvPr id="27" name="Text 19"/>
          <p:cNvSpPr/>
          <p:nvPr/>
        </p:nvSpPr>
        <p:spPr>
          <a:xfrm>
            <a:off x="7423099" y="3429000"/>
            <a:ext cx="1852574" cy="1005840"/>
          </a:xfrm>
          <a:prstGeom prst="rect">
            <a:avLst/>
          </a:prstGeom>
          <a:noFill/>
          <a:ln/>
        </p:spPr>
        <p:txBody>
          <a:bodyPr wrap="square" lIns="0" tIns="0" rIns="0" bIns="0" rtlCol="0" anchor="t"/>
          <a:lstStyle/>
          <a:p>
            <a:pPr marL="0" indent="0" algn="ctr">
              <a:lnSpc>
                <a:spcPct val="100000"/>
              </a:lnSpc>
              <a:buNone/>
            </a:pPr>
            <a:r>
              <a:rPr lang="en-US" sz="1350" b="1" dirty="0">
                <a:solidFill>
                  <a:srgbClr val="243425"/>
                </a:solidFill>
                <a:latin typeface="Calibri" pitchFamily="34" charset="0"/>
                <a:ea typeface="Calibri" pitchFamily="34" charset="-122"/>
                <a:cs typeface="Calibri" pitchFamily="34" charset="-120"/>
              </a:rPr>
              <a:t>Next-Step Recommendations</a:t>
            </a:r>
            <a:endParaRPr lang="en-US" sz="1350" dirty="0"/>
          </a:p>
        </p:txBody>
      </p:sp>
      <p:sp>
        <p:nvSpPr>
          <p:cNvPr id="28" name="Text 20"/>
          <p:cNvSpPr/>
          <p:nvPr/>
        </p:nvSpPr>
        <p:spPr>
          <a:xfrm>
            <a:off x="7423099" y="4434840"/>
            <a:ext cx="1852574" cy="1280160"/>
          </a:xfrm>
          <a:prstGeom prst="rect">
            <a:avLst/>
          </a:prstGeom>
          <a:noFill/>
          <a:ln/>
        </p:spPr>
        <p:txBody>
          <a:bodyPr wrap="square" lIns="0" tIns="0" rIns="0" bIns="0" rtlCol="0" anchor="t"/>
          <a:lstStyle/>
          <a:p>
            <a:pPr marL="0" indent="0" algn="ctr">
              <a:lnSpc>
                <a:spcPct val="105000"/>
              </a:lnSpc>
              <a:buNone/>
            </a:pPr>
            <a:r>
              <a:rPr lang="en-US" sz="1150" dirty="0">
                <a:solidFill>
                  <a:srgbClr val="5E705E"/>
                </a:solidFill>
                <a:latin typeface="Calibri" pitchFamily="34" charset="0"/>
                <a:ea typeface="Calibri" pitchFamily="34" charset="-122"/>
                <a:cs typeface="Calibri" pitchFamily="34" charset="-120"/>
              </a:rPr>
              <a:t>Know exactly what to do next.</a:t>
            </a:r>
            <a:endParaRPr lang="en-US" sz="1150" dirty="0"/>
          </a:p>
        </p:txBody>
      </p:sp>
      <p:sp>
        <p:nvSpPr>
          <p:cNvPr id="29" name="Shape 21"/>
          <p:cNvSpPr/>
          <p:nvPr/>
        </p:nvSpPr>
        <p:spPr>
          <a:xfrm>
            <a:off x="9568282" y="2103120"/>
            <a:ext cx="2072030" cy="3794760"/>
          </a:xfrm>
          <a:prstGeom prst="roundRect">
            <a:avLst>
              <a:gd name="adj" fmla="val 3530"/>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30" name="Shape 22"/>
          <p:cNvSpPr/>
          <p:nvPr/>
        </p:nvSpPr>
        <p:spPr>
          <a:xfrm>
            <a:off x="10229393" y="2487168"/>
            <a:ext cx="749808" cy="749808"/>
          </a:xfrm>
          <a:prstGeom prst="ellipse">
            <a:avLst/>
          </a:prstGeom>
          <a:solidFill>
            <a:srgbClr val="234D32"/>
          </a:solidFill>
          <a:ln/>
        </p:spPr>
        <p:txBody>
          <a:bodyPr/>
          <a:lstStyle/>
          <a:p>
            <a:endParaRPr lang="en-US"/>
          </a:p>
        </p:txBody>
      </p:sp>
      <p:pic>
        <p:nvPicPr>
          <p:cNvPr id="31" name="Image 6" descr="preencoded.png"/>
          <p:cNvPicPr>
            <a:picLocks noChangeAspect="1"/>
          </p:cNvPicPr>
          <p:nvPr/>
        </p:nvPicPr>
        <p:blipFill>
          <a:blip r:embed="rId9"/>
          <a:stretch>
            <a:fillRect/>
          </a:stretch>
        </p:blipFill>
        <p:spPr>
          <a:xfrm>
            <a:off x="10431841" y="2689616"/>
            <a:ext cx="344912" cy="344912"/>
          </a:xfrm>
          <a:prstGeom prst="rect">
            <a:avLst/>
          </a:prstGeom>
        </p:spPr>
      </p:pic>
      <p:sp>
        <p:nvSpPr>
          <p:cNvPr id="32" name="Text 23"/>
          <p:cNvSpPr/>
          <p:nvPr/>
        </p:nvSpPr>
        <p:spPr>
          <a:xfrm>
            <a:off x="9678010" y="3429000"/>
            <a:ext cx="1852574" cy="1005840"/>
          </a:xfrm>
          <a:prstGeom prst="rect">
            <a:avLst/>
          </a:prstGeom>
          <a:noFill/>
          <a:ln/>
        </p:spPr>
        <p:txBody>
          <a:bodyPr wrap="square" lIns="0" tIns="0" rIns="0" bIns="0" rtlCol="0" anchor="t"/>
          <a:lstStyle/>
          <a:p>
            <a:pPr marL="0" indent="0" algn="ctr">
              <a:lnSpc>
                <a:spcPct val="100000"/>
              </a:lnSpc>
              <a:buNone/>
            </a:pPr>
            <a:r>
              <a:rPr lang="en-US" sz="1350" b="1" dirty="0">
                <a:solidFill>
                  <a:srgbClr val="243425"/>
                </a:solidFill>
                <a:latin typeface="Calibri" pitchFamily="34" charset="0"/>
                <a:ea typeface="Calibri" pitchFamily="34" charset="-122"/>
                <a:cs typeface="Calibri" pitchFamily="34" charset="-120"/>
              </a:rPr>
              <a:t>Resource Recommendations</a:t>
            </a:r>
            <a:endParaRPr lang="en-US" sz="1350" dirty="0"/>
          </a:p>
        </p:txBody>
      </p:sp>
      <p:sp>
        <p:nvSpPr>
          <p:cNvPr id="33" name="Text 24"/>
          <p:cNvSpPr/>
          <p:nvPr/>
        </p:nvSpPr>
        <p:spPr>
          <a:xfrm>
            <a:off x="9678010" y="4434840"/>
            <a:ext cx="1852574" cy="1280160"/>
          </a:xfrm>
          <a:prstGeom prst="rect">
            <a:avLst/>
          </a:prstGeom>
          <a:noFill/>
          <a:ln/>
        </p:spPr>
        <p:txBody>
          <a:bodyPr wrap="square" lIns="0" tIns="0" rIns="0" bIns="0" rtlCol="0" anchor="t"/>
          <a:lstStyle/>
          <a:p>
            <a:pPr marL="0" indent="0" algn="ctr">
              <a:lnSpc>
                <a:spcPct val="105000"/>
              </a:lnSpc>
              <a:buNone/>
            </a:pPr>
            <a:r>
              <a:rPr lang="en-US" sz="1150" dirty="0">
                <a:solidFill>
                  <a:srgbClr val="5E705E"/>
                </a:solidFill>
                <a:latin typeface="Calibri" pitchFamily="34" charset="0"/>
                <a:ea typeface="Calibri" pitchFamily="34" charset="-122"/>
                <a:cs typeface="Calibri" pitchFamily="34" charset="-120"/>
              </a:rPr>
              <a:t>Get the right tools and materials.</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How it works: curated, not generic</a:t>
            </a:r>
            <a:endParaRPr lang="en-US" sz="2900" dirty="0"/>
          </a:p>
        </p:txBody>
      </p:sp>
      <p:sp>
        <p:nvSpPr>
          <p:cNvPr id="8" name="Text 4"/>
          <p:cNvSpPr/>
          <p:nvPr/>
        </p:nvSpPr>
        <p:spPr>
          <a:xfrm>
            <a:off x="566928" y="1490472"/>
            <a:ext cx="11064240" cy="365760"/>
          </a:xfrm>
          <a:prstGeom prst="rect">
            <a:avLst/>
          </a:prstGeom>
          <a:noFill/>
          <a:ln/>
        </p:spPr>
        <p:txBody>
          <a:bodyPr wrap="square" lIns="0" tIns="0" rIns="0" bIns="0" rtlCol="0" anchor="ctr"/>
          <a:lstStyle/>
          <a:p>
            <a:pPr marL="0" indent="0" algn="l">
              <a:buNone/>
            </a:pPr>
            <a:r>
              <a:rPr lang="en-US" sz="1400" i="1" dirty="0">
                <a:solidFill>
                  <a:srgbClr val="5E705E"/>
                </a:solidFill>
                <a:latin typeface="Calibri" pitchFamily="34" charset="0"/>
                <a:ea typeface="Calibri" pitchFamily="34" charset="-122"/>
                <a:cs typeface="Calibri" pitchFamily="34" charset="-120"/>
              </a:rPr>
              <a:t>Retrieval-grounded answers from vetted content</a:t>
            </a:r>
            <a:endParaRPr lang="en-US" sz="1400" dirty="0"/>
          </a:p>
        </p:txBody>
      </p:sp>
      <p:sp>
        <p:nvSpPr>
          <p:cNvPr id="9" name="Shape 5"/>
          <p:cNvSpPr/>
          <p:nvPr/>
        </p:nvSpPr>
        <p:spPr>
          <a:xfrm>
            <a:off x="548640" y="2331720"/>
            <a:ext cx="2395728" cy="1783080"/>
          </a:xfrm>
          <a:prstGeom prst="roundRect">
            <a:avLst>
              <a:gd name="adj" fmla="val 4103"/>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0" name="Shape 6"/>
          <p:cNvSpPr/>
          <p:nvPr/>
        </p:nvSpPr>
        <p:spPr>
          <a:xfrm>
            <a:off x="1417320" y="2532888"/>
            <a:ext cx="658368" cy="658368"/>
          </a:xfrm>
          <a:prstGeom prst="ellipse">
            <a:avLst/>
          </a:prstGeom>
          <a:solidFill>
            <a:srgbClr val="2E7D4F"/>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1595079" y="2710647"/>
            <a:ext cx="302849" cy="302849"/>
          </a:xfrm>
          <a:prstGeom prst="rect">
            <a:avLst/>
          </a:prstGeom>
        </p:spPr>
      </p:pic>
      <p:sp>
        <p:nvSpPr>
          <p:cNvPr id="12" name="Text 7"/>
          <p:cNvSpPr/>
          <p:nvPr/>
        </p:nvSpPr>
        <p:spPr>
          <a:xfrm>
            <a:off x="640080" y="3264408"/>
            <a:ext cx="2212848" cy="320040"/>
          </a:xfrm>
          <a:prstGeom prst="rect">
            <a:avLst/>
          </a:prstGeom>
          <a:noFill/>
          <a:ln/>
        </p:spPr>
        <p:txBody>
          <a:bodyPr wrap="square" lIns="0" tIns="0" rIns="0" bIns="0" rtlCol="0" anchor="ctr"/>
          <a:lstStyle/>
          <a:p>
            <a:pPr marL="0" indent="0" algn="ctr">
              <a:buNone/>
            </a:pPr>
            <a:r>
              <a:rPr lang="en-US" sz="1350" b="1" dirty="0">
                <a:solidFill>
                  <a:srgbClr val="243425"/>
                </a:solidFill>
                <a:latin typeface="Calibri" pitchFamily="34" charset="0"/>
                <a:ea typeface="Calibri" pitchFamily="34" charset="-122"/>
                <a:cs typeface="Calibri" pitchFamily="34" charset="-120"/>
              </a:rPr>
              <a:t>Curated knowledge</a:t>
            </a:r>
            <a:endParaRPr lang="en-US" sz="1350" dirty="0"/>
          </a:p>
        </p:txBody>
      </p:sp>
      <p:sp>
        <p:nvSpPr>
          <p:cNvPr id="13" name="Text 8"/>
          <p:cNvSpPr/>
          <p:nvPr/>
        </p:nvSpPr>
        <p:spPr>
          <a:xfrm>
            <a:off x="658368" y="3575304"/>
            <a:ext cx="2176272" cy="502920"/>
          </a:xfrm>
          <a:prstGeom prst="rect">
            <a:avLst/>
          </a:prstGeom>
          <a:noFill/>
          <a:ln/>
        </p:spPr>
        <p:txBody>
          <a:bodyPr wrap="square" lIns="0" tIns="0" rIns="0" bIns="0" rtlCol="0" anchor="t"/>
          <a:lstStyle/>
          <a:p>
            <a:pPr marL="0" indent="0" algn="ctr">
              <a:lnSpc>
                <a:spcPct val="102000"/>
              </a:lnSpc>
              <a:buNone/>
            </a:pPr>
            <a:r>
              <a:rPr lang="en-US" sz="1050" dirty="0">
                <a:solidFill>
                  <a:srgbClr val="5E705E"/>
                </a:solidFill>
                <a:latin typeface="Calibri" pitchFamily="34" charset="0"/>
                <a:ea typeface="Calibri" pitchFamily="34" charset="-122"/>
                <a:cs typeface="Calibri" pitchFamily="34" charset="-120"/>
              </a:rPr>
              <a:t>Vetted entrepreneurship materials</a:t>
            </a:r>
            <a:endParaRPr lang="en-US" sz="1050" dirty="0"/>
          </a:p>
        </p:txBody>
      </p:sp>
      <p:pic>
        <p:nvPicPr>
          <p:cNvPr id="14" name="Image 3" descr="preencoded.png"/>
          <p:cNvPicPr>
            <a:picLocks noChangeAspect="1"/>
          </p:cNvPicPr>
          <p:nvPr/>
        </p:nvPicPr>
        <p:blipFill>
          <a:blip r:embed="rId6"/>
          <a:stretch>
            <a:fillRect/>
          </a:stretch>
        </p:blipFill>
        <p:spPr>
          <a:xfrm>
            <a:off x="3049524" y="3076956"/>
            <a:ext cx="292608" cy="292608"/>
          </a:xfrm>
          <a:prstGeom prst="rect">
            <a:avLst/>
          </a:prstGeom>
        </p:spPr>
      </p:pic>
      <p:sp>
        <p:nvSpPr>
          <p:cNvPr id="15" name="Shape 9"/>
          <p:cNvSpPr/>
          <p:nvPr/>
        </p:nvSpPr>
        <p:spPr>
          <a:xfrm>
            <a:off x="3447288" y="2331720"/>
            <a:ext cx="2395728" cy="1783080"/>
          </a:xfrm>
          <a:prstGeom prst="roundRect">
            <a:avLst>
              <a:gd name="adj" fmla="val 4103"/>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6" name="Shape 10"/>
          <p:cNvSpPr/>
          <p:nvPr/>
        </p:nvSpPr>
        <p:spPr>
          <a:xfrm>
            <a:off x="4315968" y="2532888"/>
            <a:ext cx="658368" cy="658368"/>
          </a:xfrm>
          <a:prstGeom prst="ellipse">
            <a:avLst/>
          </a:prstGeom>
          <a:solidFill>
            <a:srgbClr val="1F6B75"/>
          </a:solidFill>
          <a:ln/>
        </p:spPr>
        <p:txBody>
          <a:bodyPr/>
          <a:lstStyle/>
          <a:p>
            <a:endParaRPr lang="en-US"/>
          </a:p>
        </p:txBody>
      </p:sp>
      <p:pic>
        <p:nvPicPr>
          <p:cNvPr id="17" name="Image 4" descr="preencoded.png"/>
          <p:cNvPicPr>
            <a:picLocks noChangeAspect="1"/>
          </p:cNvPicPr>
          <p:nvPr/>
        </p:nvPicPr>
        <p:blipFill>
          <a:blip r:embed="rId7"/>
          <a:stretch>
            <a:fillRect/>
          </a:stretch>
        </p:blipFill>
        <p:spPr>
          <a:xfrm>
            <a:off x="4493727" y="2710647"/>
            <a:ext cx="302849" cy="302849"/>
          </a:xfrm>
          <a:prstGeom prst="rect">
            <a:avLst/>
          </a:prstGeom>
        </p:spPr>
      </p:pic>
      <p:sp>
        <p:nvSpPr>
          <p:cNvPr id="18" name="Text 11"/>
          <p:cNvSpPr/>
          <p:nvPr/>
        </p:nvSpPr>
        <p:spPr>
          <a:xfrm>
            <a:off x="3538728" y="3264408"/>
            <a:ext cx="2212848" cy="320040"/>
          </a:xfrm>
          <a:prstGeom prst="rect">
            <a:avLst/>
          </a:prstGeom>
          <a:noFill/>
          <a:ln/>
        </p:spPr>
        <p:txBody>
          <a:bodyPr wrap="square" lIns="0" tIns="0" rIns="0" bIns="0" rtlCol="0" anchor="ctr"/>
          <a:lstStyle/>
          <a:p>
            <a:pPr marL="0" indent="0" algn="ctr">
              <a:buNone/>
            </a:pPr>
            <a:r>
              <a:rPr lang="en-US" sz="1350" b="1" dirty="0">
                <a:solidFill>
                  <a:srgbClr val="243425"/>
                </a:solidFill>
                <a:latin typeface="Calibri" pitchFamily="34" charset="0"/>
                <a:ea typeface="Calibri" pitchFamily="34" charset="-122"/>
                <a:cs typeface="Calibri" pitchFamily="34" charset="-120"/>
              </a:rPr>
              <a:t>Retrieve</a:t>
            </a:r>
            <a:endParaRPr lang="en-US" sz="1350" dirty="0"/>
          </a:p>
        </p:txBody>
      </p:sp>
      <p:sp>
        <p:nvSpPr>
          <p:cNvPr id="19" name="Text 12"/>
          <p:cNvSpPr/>
          <p:nvPr/>
        </p:nvSpPr>
        <p:spPr>
          <a:xfrm>
            <a:off x="3557016" y="3575304"/>
            <a:ext cx="2176272" cy="502920"/>
          </a:xfrm>
          <a:prstGeom prst="rect">
            <a:avLst/>
          </a:prstGeom>
          <a:noFill/>
          <a:ln/>
        </p:spPr>
        <p:txBody>
          <a:bodyPr wrap="square" lIns="0" tIns="0" rIns="0" bIns="0" rtlCol="0" anchor="t"/>
          <a:lstStyle/>
          <a:p>
            <a:pPr marL="0" indent="0" algn="ctr">
              <a:lnSpc>
                <a:spcPct val="102000"/>
              </a:lnSpc>
              <a:buNone/>
            </a:pPr>
            <a:r>
              <a:rPr lang="en-US" sz="1050" dirty="0">
                <a:solidFill>
                  <a:srgbClr val="5E705E"/>
                </a:solidFill>
                <a:latin typeface="Calibri" pitchFamily="34" charset="0"/>
                <a:ea typeface="Calibri" pitchFamily="34" charset="-122"/>
                <a:cs typeface="Calibri" pitchFamily="34" charset="-120"/>
              </a:rPr>
              <a:t>Pull the most relevant content for the question</a:t>
            </a:r>
            <a:endParaRPr lang="en-US" sz="1050" dirty="0"/>
          </a:p>
        </p:txBody>
      </p:sp>
      <p:pic>
        <p:nvPicPr>
          <p:cNvPr id="20" name="Image 5" descr="preencoded.png"/>
          <p:cNvPicPr>
            <a:picLocks noChangeAspect="1"/>
          </p:cNvPicPr>
          <p:nvPr/>
        </p:nvPicPr>
        <p:blipFill>
          <a:blip r:embed="rId6"/>
          <a:stretch>
            <a:fillRect/>
          </a:stretch>
        </p:blipFill>
        <p:spPr>
          <a:xfrm>
            <a:off x="5948172" y="3076956"/>
            <a:ext cx="292608" cy="292608"/>
          </a:xfrm>
          <a:prstGeom prst="rect">
            <a:avLst/>
          </a:prstGeom>
        </p:spPr>
      </p:pic>
      <p:sp>
        <p:nvSpPr>
          <p:cNvPr id="21" name="Shape 13"/>
          <p:cNvSpPr/>
          <p:nvPr/>
        </p:nvSpPr>
        <p:spPr>
          <a:xfrm>
            <a:off x="6345936" y="2331720"/>
            <a:ext cx="2395728" cy="1783080"/>
          </a:xfrm>
          <a:prstGeom prst="roundRect">
            <a:avLst>
              <a:gd name="adj" fmla="val 4103"/>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22" name="Shape 14"/>
          <p:cNvSpPr/>
          <p:nvPr/>
        </p:nvSpPr>
        <p:spPr>
          <a:xfrm>
            <a:off x="7214616" y="2532888"/>
            <a:ext cx="658368" cy="658368"/>
          </a:xfrm>
          <a:prstGeom prst="ellipse">
            <a:avLst/>
          </a:prstGeom>
          <a:solidFill>
            <a:srgbClr val="2E6E8E"/>
          </a:solidFill>
          <a:ln/>
        </p:spPr>
        <p:txBody>
          <a:bodyPr/>
          <a:lstStyle/>
          <a:p>
            <a:endParaRPr lang="en-US"/>
          </a:p>
        </p:txBody>
      </p:sp>
      <p:pic>
        <p:nvPicPr>
          <p:cNvPr id="23" name="Image 6" descr="preencoded.png"/>
          <p:cNvPicPr>
            <a:picLocks noChangeAspect="1"/>
          </p:cNvPicPr>
          <p:nvPr/>
        </p:nvPicPr>
        <p:blipFill>
          <a:blip r:embed="rId8"/>
          <a:stretch>
            <a:fillRect/>
          </a:stretch>
        </p:blipFill>
        <p:spPr>
          <a:xfrm>
            <a:off x="7392375" y="2710647"/>
            <a:ext cx="302849" cy="302849"/>
          </a:xfrm>
          <a:prstGeom prst="rect">
            <a:avLst/>
          </a:prstGeom>
        </p:spPr>
      </p:pic>
      <p:sp>
        <p:nvSpPr>
          <p:cNvPr id="24" name="Text 15"/>
          <p:cNvSpPr/>
          <p:nvPr/>
        </p:nvSpPr>
        <p:spPr>
          <a:xfrm>
            <a:off x="6437376" y="3264408"/>
            <a:ext cx="2212848" cy="320040"/>
          </a:xfrm>
          <a:prstGeom prst="rect">
            <a:avLst/>
          </a:prstGeom>
          <a:noFill/>
          <a:ln/>
        </p:spPr>
        <p:txBody>
          <a:bodyPr wrap="square" lIns="0" tIns="0" rIns="0" bIns="0" rtlCol="0" anchor="ctr"/>
          <a:lstStyle/>
          <a:p>
            <a:pPr marL="0" indent="0" algn="ctr">
              <a:buNone/>
            </a:pPr>
            <a:r>
              <a:rPr lang="en-US" sz="1350" b="1" dirty="0">
                <a:solidFill>
                  <a:srgbClr val="243425"/>
                </a:solidFill>
                <a:latin typeface="Calibri" pitchFamily="34" charset="0"/>
                <a:ea typeface="Calibri" pitchFamily="34" charset="-122"/>
                <a:cs typeface="Calibri" pitchFamily="34" charset="-120"/>
              </a:rPr>
              <a:t>AI composes</a:t>
            </a:r>
            <a:endParaRPr lang="en-US" sz="1350" dirty="0"/>
          </a:p>
        </p:txBody>
      </p:sp>
      <p:sp>
        <p:nvSpPr>
          <p:cNvPr id="25" name="Text 16"/>
          <p:cNvSpPr/>
          <p:nvPr/>
        </p:nvSpPr>
        <p:spPr>
          <a:xfrm>
            <a:off x="6455664" y="3575304"/>
            <a:ext cx="2176272" cy="502920"/>
          </a:xfrm>
          <a:prstGeom prst="rect">
            <a:avLst/>
          </a:prstGeom>
          <a:noFill/>
          <a:ln/>
        </p:spPr>
        <p:txBody>
          <a:bodyPr wrap="square" lIns="0" tIns="0" rIns="0" bIns="0" rtlCol="0" anchor="t"/>
          <a:lstStyle/>
          <a:p>
            <a:pPr marL="0" indent="0" algn="ctr">
              <a:lnSpc>
                <a:spcPct val="102000"/>
              </a:lnSpc>
              <a:buNone/>
            </a:pPr>
            <a:r>
              <a:rPr lang="en-US" sz="1050" dirty="0">
                <a:solidFill>
                  <a:srgbClr val="5E705E"/>
                </a:solidFill>
                <a:latin typeface="Calibri" pitchFamily="34" charset="0"/>
                <a:ea typeface="Calibri" pitchFamily="34" charset="-122"/>
                <a:cs typeface="Calibri" pitchFamily="34" charset="-120"/>
              </a:rPr>
              <a:t>Generates an answer from that content</a:t>
            </a:r>
            <a:endParaRPr lang="en-US" sz="1050" dirty="0"/>
          </a:p>
        </p:txBody>
      </p:sp>
      <p:pic>
        <p:nvPicPr>
          <p:cNvPr id="26" name="Image 7" descr="preencoded.png"/>
          <p:cNvPicPr>
            <a:picLocks noChangeAspect="1"/>
          </p:cNvPicPr>
          <p:nvPr/>
        </p:nvPicPr>
        <p:blipFill>
          <a:blip r:embed="rId6"/>
          <a:stretch>
            <a:fillRect/>
          </a:stretch>
        </p:blipFill>
        <p:spPr>
          <a:xfrm>
            <a:off x="8846820" y="3076956"/>
            <a:ext cx="292608" cy="292608"/>
          </a:xfrm>
          <a:prstGeom prst="rect">
            <a:avLst/>
          </a:prstGeom>
        </p:spPr>
      </p:pic>
      <p:sp>
        <p:nvSpPr>
          <p:cNvPr id="27" name="Shape 17"/>
          <p:cNvSpPr/>
          <p:nvPr/>
        </p:nvSpPr>
        <p:spPr>
          <a:xfrm>
            <a:off x="9244584" y="2331720"/>
            <a:ext cx="2395728" cy="1783080"/>
          </a:xfrm>
          <a:prstGeom prst="roundRect">
            <a:avLst>
              <a:gd name="adj" fmla="val 4103"/>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28" name="Shape 18"/>
          <p:cNvSpPr/>
          <p:nvPr/>
        </p:nvSpPr>
        <p:spPr>
          <a:xfrm>
            <a:off x="10113264" y="2532888"/>
            <a:ext cx="658368" cy="658368"/>
          </a:xfrm>
          <a:prstGeom prst="ellipse">
            <a:avLst/>
          </a:prstGeom>
          <a:solidFill>
            <a:srgbClr val="234D32"/>
          </a:solidFill>
          <a:ln/>
        </p:spPr>
        <p:txBody>
          <a:bodyPr/>
          <a:lstStyle/>
          <a:p>
            <a:endParaRPr lang="en-US"/>
          </a:p>
        </p:txBody>
      </p:sp>
      <p:pic>
        <p:nvPicPr>
          <p:cNvPr id="29" name="Image 8" descr="preencoded.png"/>
          <p:cNvPicPr>
            <a:picLocks noChangeAspect="1"/>
          </p:cNvPicPr>
          <p:nvPr/>
        </p:nvPicPr>
        <p:blipFill>
          <a:blip r:embed="rId9"/>
          <a:stretch>
            <a:fillRect/>
          </a:stretch>
        </p:blipFill>
        <p:spPr>
          <a:xfrm>
            <a:off x="10291023" y="2710647"/>
            <a:ext cx="302849" cy="302849"/>
          </a:xfrm>
          <a:prstGeom prst="rect">
            <a:avLst/>
          </a:prstGeom>
        </p:spPr>
      </p:pic>
      <p:sp>
        <p:nvSpPr>
          <p:cNvPr id="30" name="Text 19"/>
          <p:cNvSpPr/>
          <p:nvPr/>
        </p:nvSpPr>
        <p:spPr>
          <a:xfrm>
            <a:off x="9336024" y="3264408"/>
            <a:ext cx="2212848" cy="320040"/>
          </a:xfrm>
          <a:prstGeom prst="rect">
            <a:avLst/>
          </a:prstGeom>
          <a:noFill/>
          <a:ln/>
        </p:spPr>
        <p:txBody>
          <a:bodyPr wrap="square" lIns="0" tIns="0" rIns="0" bIns="0" rtlCol="0" anchor="ctr"/>
          <a:lstStyle/>
          <a:p>
            <a:pPr marL="0" indent="0" algn="ctr">
              <a:buNone/>
            </a:pPr>
            <a:r>
              <a:rPr lang="en-US" sz="1350" b="1" dirty="0">
                <a:solidFill>
                  <a:srgbClr val="243425"/>
                </a:solidFill>
                <a:latin typeface="Calibri" pitchFamily="34" charset="0"/>
                <a:ea typeface="Calibri" pitchFamily="34" charset="-122"/>
                <a:cs typeface="Calibri" pitchFamily="34" charset="-120"/>
              </a:rPr>
              <a:t>Grounded reply</a:t>
            </a:r>
            <a:endParaRPr lang="en-US" sz="1350" dirty="0"/>
          </a:p>
        </p:txBody>
      </p:sp>
      <p:sp>
        <p:nvSpPr>
          <p:cNvPr id="31" name="Text 20"/>
          <p:cNvSpPr/>
          <p:nvPr/>
        </p:nvSpPr>
        <p:spPr>
          <a:xfrm>
            <a:off x="9354312" y="3575304"/>
            <a:ext cx="2176272" cy="502920"/>
          </a:xfrm>
          <a:prstGeom prst="rect">
            <a:avLst/>
          </a:prstGeom>
          <a:noFill/>
          <a:ln/>
        </p:spPr>
        <p:txBody>
          <a:bodyPr wrap="square" lIns="0" tIns="0" rIns="0" bIns="0" rtlCol="0" anchor="t"/>
          <a:lstStyle/>
          <a:p>
            <a:pPr marL="0" indent="0" algn="ctr">
              <a:lnSpc>
                <a:spcPct val="102000"/>
              </a:lnSpc>
              <a:buNone/>
            </a:pPr>
            <a:r>
              <a:rPr lang="en-US" sz="1050" dirty="0">
                <a:solidFill>
                  <a:srgbClr val="5E705E"/>
                </a:solidFill>
                <a:latin typeface="Calibri" pitchFamily="34" charset="0"/>
                <a:ea typeface="Calibri" pitchFamily="34" charset="-122"/>
                <a:cs typeface="Calibri" pitchFamily="34" charset="-120"/>
              </a:rPr>
              <a:t>Trustworthy, on-topic guidance</a:t>
            </a:r>
            <a:endParaRPr lang="en-US" sz="1050" dirty="0"/>
          </a:p>
        </p:txBody>
      </p:sp>
      <p:sp>
        <p:nvSpPr>
          <p:cNvPr id="32" name="Shape 21"/>
          <p:cNvSpPr/>
          <p:nvPr/>
        </p:nvSpPr>
        <p:spPr>
          <a:xfrm>
            <a:off x="548640" y="4617720"/>
            <a:ext cx="11091672" cy="1234440"/>
          </a:xfrm>
          <a:prstGeom prst="roundRect">
            <a:avLst>
              <a:gd name="adj" fmla="val 5926"/>
            </a:avLst>
          </a:prstGeom>
          <a:solidFill>
            <a:srgbClr val="ECF5E6"/>
          </a:solidFill>
          <a:ln w="12700">
            <a:solidFill>
              <a:srgbClr val="D8E6CC"/>
            </a:solidFill>
            <a:prstDash val="solid"/>
          </a:ln>
        </p:spPr>
        <p:txBody>
          <a:bodyPr/>
          <a:lstStyle/>
          <a:p>
            <a:endParaRPr lang="en-US"/>
          </a:p>
        </p:txBody>
      </p:sp>
      <p:sp>
        <p:nvSpPr>
          <p:cNvPr id="33" name="Text 22"/>
          <p:cNvSpPr/>
          <p:nvPr/>
        </p:nvSpPr>
        <p:spPr>
          <a:xfrm>
            <a:off x="914400" y="4617720"/>
            <a:ext cx="10360152" cy="1234440"/>
          </a:xfrm>
          <a:prstGeom prst="rect">
            <a:avLst/>
          </a:prstGeom>
          <a:noFill/>
          <a:ln/>
        </p:spPr>
        <p:txBody>
          <a:bodyPr wrap="square" lIns="0" tIns="0" rIns="0" bIns="0" rtlCol="0" anchor="ctr"/>
          <a:lstStyle/>
          <a:p>
            <a:pPr marL="0" indent="0">
              <a:lnSpc>
                <a:spcPct val="106000"/>
              </a:lnSpc>
              <a:buNone/>
            </a:pPr>
            <a:r>
              <a:rPr lang="en-US" sz="1500" b="1" dirty="0">
                <a:solidFill>
                  <a:srgbClr val="1B5E20"/>
                </a:solidFill>
                <a:latin typeface="Calibri" pitchFamily="34" charset="0"/>
                <a:ea typeface="Calibri" pitchFamily="34" charset="-122"/>
                <a:cs typeface="Calibri" pitchFamily="34" charset="-120"/>
              </a:rPr>
              <a:t>The difference:  </a:t>
            </a:r>
            <a:r>
              <a:rPr lang="en-US" sz="1500" dirty="0">
                <a:solidFill>
                  <a:srgbClr val="243425"/>
                </a:solidFill>
                <a:latin typeface="Calibri" pitchFamily="34" charset="0"/>
                <a:ea typeface="Calibri" pitchFamily="34" charset="-122"/>
                <a:cs typeface="Calibri" pitchFamily="34" charset="-120"/>
              </a:rPr>
              <a:t>generic chatbots improvise from the open web. SEEN answers from a curated knowledge base — so guidance stays accurate, relevant, and focused on entrepreneurship.</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The platform in action</a:t>
            </a:r>
            <a:endParaRPr lang="en-US" sz="2900" dirty="0"/>
          </a:p>
        </p:txBody>
      </p:sp>
      <p:sp>
        <p:nvSpPr>
          <p:cNvPr id="8" name="Shape 4"/>
          <p:cNvSpPr/>
          <p:nvPr/>
        </p:nvSpPr>
        <p:spPr>
          <a:xfrm>
            <a:off x="758952" y="1783080"/>
            <a:ext cx="10661904" cy="2724912"/>
          </a:xfrm>
          <a:prstGeom prst="roundRect">
            <a:avLst>
              <a:gd name="adj" fmla="val 2013"/>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pic>
        <p:nvPicPr>
          <p:cNvPr id="9" name="Image 2" descr="assets/shot_chat.jpg"/>
          <p:cNvPicPr>
            <a:picLocks noChangeAspect="1"/>
          </p:cNvPicPr>
          <p:nvPr/>
        </p:nvPicPr>
        <p:blipFill>
          <a:blip r:embed="rId5"/>
          <a:stretch>
            <a:fillRect/>
          </a:stretch>
        </p:blipFill>
        <p:spPr>
          <a:xfrm>
            <a:off x="841248" y="1865376"/>
            <a:ext cx="10497312" cy="2551176"/>
          </a:xfrm>
          <a:prstGeom prst="rect">
            <a:avLst/>
          </a:prstGeom>
        </p:spPr>
      </p:pic>
      <p:sp>
        <p:nvSpPr>
          <p:cNvPr id="10" name="Text 5"/>
          <p:cNvSpPr/>
          <p:nvPr/>
        </p:nvSpPr>
        <p:spPr>
          <a:xfrm>
            <a:off x="758952" y="4572000"/>
            <a:ext cx="10661904" cy="365760"/>
          </a:xfrm>
          <a:prstGeom prst="rect">
            <a:avLst/>
          </a:prstGeom>
          <a:noFill/>
          <a:ln/>
        </p:spPr>
        <p:txBody>
          <a:bodyPr wrap="square" lIns="0" tIns="0" rIns="0" bIns="0" rtlCol="0" anchor="ctr"/>
          <a:lstStyle/>
          <a:p>
            <a:pPr marL="0" indent="0" algn="ctr">
              <a:buNone/>
            </a:pPr>
            <a:r>
              <a:rPr lang="en-US" sz="1300" i="1" dirty="0">
                <a:solidFill>
                  <a:srgbClr val="5E705E"/>
                </a:solidFill>
                <a:latin typeface="Calibri" pitchFamily="34" charset="0"/>
                <a:ea typeface="Calibri" pitchFamily="34" charset="-122"/>
                <a:cs typeface="Calibri" pitchFamily="34" charset="-120"/>
              </a:rPr>
              <a:t>The student selects one of the five stages, then asks a question in plain language.</a:t>
            </a:r>
            <a:endParaRPr lang="en-US" sz="1300" dirty="0"/>
          </a:p>
        </p:txBody>
      </p:sp>
      <p:sp>
        <p:nvSpPr>
          <p:cNvPr id="11" name="Shape 6"/>
          <p:cNvSpPr/>
          <p:nvPr/>
        </p:nvSpPr>
        <p:spPr>
          <a:xfrm>
            <a:off x="548640" y="5074920"/>
            <a:ext cx="3383280" cy="566928"/>
          </a:xfrm>
          <a:prstGeom prst="roundRect">
            <a:avLst>
              <a:gd name="adj" fmla="val 50000"/>
            </a:avLst>
          </a:prstGeom>
          <a:solidFill>
            <a:srgbClr val="FFFFFF"/>
          </a:solidFill>
          <a:ln w="15875">
            <a:solidFill>
              <a:srgbClr val="2E7D4F"/>
            </a:solidFill>
            <a:prstDash val="solid"/>
          </a:ln>
        </p:spPr>
        <p:txBody>
          <a:bodyPr/>
          <a:lstStyle/>
          <a:p>
            <a:endParaRPr lang="en-US"/>
          </a:p>
        </p:txBody>
      </p:sp>
      <p:sp>
        <p:nvSpPr>
          <p:cNvPr id="12" name="Text 7"/>
          <p:cNvSpPr/>
          <p:nvPr/>
        </p:nvSpPr>
        <p:spPr>
          <a:xfrm>
            <a:off x="548640" y="5074920"/>
            <a:ext cx="3383280" cy="566928"/>
          </a:xfrm>
          <a:prstGeom prst="rect">
            <a:avLst/>
          </a:prstGeom>
          <a:noFill/>
          <a:ln/>
        </p:spPr>
        <p:txBody>
          <a:bodyPr wrap="square" lIns="0" tIns="0" rIns="0" bIns="0" rtlCol="0" anchor="ctr"/>
          <a:lstStyle/>
          <a:p>
            <a:pPr marL="0" indent="0" algn="ctr">
              <a:buNone/>
            </a:pPr>
            <a:r>
              <a:rPr lang="en-US" sz="1250" b="1" dirty="0">
                <a:solidFill>
                  <a:srgbClr val="2E7D4F"/>
                </a:solidFill>
                <a:latin typeface="Calibri" pitchFamily="34" charset="0"/>
                <a:ea typeface="Calibri" pitchFamily="34" charset="-122"/>
                <a:cs typeface="Calibri" pitchFamily="34" charset="-120"/>
              </a:rPr>
              <a:t>Clean, stage-based interface</a:t>
            </a:r>
            <a:endParaRPr lang="en-US" sz="1250" dirty="0"/>
          </a:p>
        </p:txBody>
      </p:sp>
      <p:sp>
        <p:nvSpPr>
          <p:cNvPr id="13" name="Shape 8"/>
          <p:cNvSpPr/>
          <p:nvPr/>
        </p:nvSpPr>
        <p:spPr>
          <a:xfrm>
            <a:off x="4402836" y="5074920"/>
            <a:ext cx="3383280" cy="566928"/>
          </a:xfrm>
          <a:prstGeom prst="roundRect">
            <a:avLst>
              <a:gd name="adj" fmla="val 50000"/>
            </a:avLst>
          </a:prstGeom>
          <a:solidFill>
            <a:srgbClr val="FFFFFF"/>
          </a:solidFill>
          <a:ln w="15875">
            <a:solidFill>
              <a:srgbClr val="1F6B75"/>
            </a:solidFill>
            <a:prstDash val="solid"/>
          </a:ln>
        </p:spPr>
        <p:txBody>
          <a:bodyPr/>
          <a:lstStyle/>
          <a:p>
            <a:endParaRPr lang="en-US"/>
          </a:p>
        </p:txBody>
      </p:sp>
      <p:sp>
        <p:nvSpPr>
          <p:cNvPr id="14" name="Text 9"/>
          <p:cNvSpPr/>
          <p:nvPr/>
        </p:nvSpPr>
        <p:spPr>
          <a:xfrm>
            <a:off x="4402836" y="5074920"/>
            <a:ext cx="3383280" cy="566928"/>
          </a:xfrm>
          <a:prstGeom prst="rect">
            <a:avLst/>
          </a:prstGeom>
          <a:noFill/>
          <a:ln/>
        </p:spPr>
        <p:txBody>
          <a:bodyPr wrap="square" lIns="0" tIns="0" rIns="0" bIns="0" rtlCol="0" anchor="ctr"/>
          <a:lstStyle/>
          <a:p>
            <a:pPr marL="0" indent="0" algn="ctr">
              <a:buNone/>
            </a:pPr>
            <a:r>
              <a:rPr lang="en-US" sz="1250" b="1" dirty="0">
                <a:solidFill>
                  <a:srgbClr val="1F6B75"/>
                </a:solidFill>
                <a:latin typeface="Calibri" pitchFamily="34" charset="0"/>
                <a:ea typeface="Calibri" pitchFamily="34" charset="-122"/>
                <a:cs typeface="Calibri" pitchFamily="34" charset="-120"/>
              </a:rPr>
              <a:t>Runs in any browser</a:t>
            </a:r>
            <a:endParaRPr lang="en-US" sz="1250" dirty="0"/>
          </a:p>
        </p:txBody>
      </p:sp>
      <p:sp>
        <p:nvSpPr>
          <p:cNvPr id="15" name="Shape 10"/>
          <p:cNvSpPr/>
          <p:nvPr/>
        </p:nvSpPr>
        <p:spPr>
          <a:xfrm>
            <a:off x="8257032" y="5074920"/>
            <a:ext cx="3383280" cy="566928"/>
          </a:xfrm>
          <a:prstGeom prst="roundRect">
            <a:avLst>
              <a:gd name="adj" fmla="val 50000"/>
            </a:avLst>
          </a:prstGeom>
          <a:solidFill>
            <a:srgbClr val="FFFFFF"/>
          </a:solidFill>
          <a:ln w="15875">
            <a:solidFill>
              <a:srgbClr val="2E6E8E"/>
            </a:solidFill>
            <a:prstDash val="solid"/>
          </a:ln>
        </p:spPr>
        <p:txBody>
          <a:bodyPr/>
          <a:lstStyle/>
          <a:p>
            <a:endParaRPr lang="en-US"/>
          </a:p>
        </p:txBody>
      </p:sp>
      <p:sp>
        <p:nvSpPr>
          <p:cNvPr id="16" name="Text 11"/>
          <p:cNvSpPr/>
          <p:nvPr/>
        </p:nvSpPr>
        <p:spPr>
          <a:xfrm>
            <a:off x="8257032" y="5074920"/>
            <a:ext cx="3383280" cy="566928"/>
          </a:xfrm>
          <a:prstGeom prst="rect">
            <a:avLst/>
          </a:prstGeom>
          <a:noFill/>
          <a:ln/>
        </p:spPr>
        <p:txBody>
          <a:bodyPr wrap="square" lIns="0" tIns="0" rIns="0" bIns="0" rtlCol="0" anchor="ctr"/>
          <a:lstStyle/>
          <a:p>
            <a:pPr marL="0" indent="0" algn="ctr">
              <a:buNone/>
            </a:pPr>
            <a:r>
              <a:rPr lang="en-US" sz="1250" b="1" dirty="0">
                <a:solidFill>
                  <a:srgbClr val="2E6E8E"/>
                </a:solidFill>
                <a:latin typeface="Calibri" pitchFamily="34" charset="0"/>
                <a:ea typeface="Calibri" pitchFamily="34" charset="-122"/>
                <a:cs typeface="Calibri" pitchFamily="34" charset="-120"/>
              </a:rPr>
              <a:t>Conversational — ask naturally</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From needs to deployment</a:t>
            </a:r>
            <a:endParaRPr lang="en-US" sz="2900" dirty="0"/>
          </a:p>
        </p:txBody>
      </p:sp>
      <p:sp>
        <p:nvSpPr>
          <p:cNvPr id="8" name="Text 4"/>
          <p:cNvSpPr/>
          <p:nvPr/>
        </p:nvSpPr>
        <p:spPr>
          <a:xfrm>
            <a:off x="566928" y="1490472"/>
            <a:ext cx="11064240" cy="365760"/>
          </a:xfrm>
          <a:prstGeom prst="rect">
            <a:avLst/>
          </a:prstGeom>
          <a:noFill/>
          <a:ln/>
        </p:spPr>
        <p:txBody>
          <a:bodyPr wrap="square" lIns="0" tIns="0" rIns="0" bIns="0" rtlCol="0" anchor="ctr"/>
          <a:lstStyle/>
          <a:p>
            <a:pPr marL="0" indent="0" algn="l">
              <a:buNone/>
            </a:pPr>
            <a:r>
              <a:rPr lang="en-US" sz="1400" i="1" dirty="0">
                <a:solidFill>
                  <a:srgbClr val="5E705E"/>
                </a:solidFill>
                <a:latin typeface="Calibri" pitchFamily="34" charset="0"/>
                <a:ea typeface="Calibri" pitchFamily="34" charset="-122"/>
                <a:cs typeface="Calibri" pitchFamily="34" charset="-120"/>
              </a:rPr>
              <a:t>How we designed and tested the platform</a:t>
            </a:r>
            <a:endParaRPr lang="en-US" sz="1400" dirty="0"/>
          </a:p>
        </p:txBody>
      </p:sp>
      <p:sp>
        <p:nvSpPr>
          <p:cNvPr id="9" name="Shape 5"/>
          <p:cNvSpPr/>
          <p:nvPr/>
        </p:nvSpPr>
        <p:spPr>
          <a:xfrm>
            <a:off x="548640" y="2103120"/>
            <a:ext cx="5394960" cy="1792224"/>
          </a:xfrm>
          <a:prstGeom prst="roundRect">
            <a:avLst>
              <a:gd name="adj" fmla="val 4082"/>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0" name="Shape 6"/>
          <p:cNvSpPr/>
          <p:nvPr/>
        </p:nvSpPr>
        <p:spPr>
          <a:xfrm>
            <a:off x="804672" y="2395728"/>
            <a:ext cx="676656" cy="676656"/>
          </a:xfrm>
          <a:prstGeom prst="ellipse">
            <a:avLst/>
          </a:prstGeom>
          <a:solidFill>
            <a:srgbClr val="2E7D4F"/>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987369" y="2578425"/>
            <a:ext cx="311262" cy="311262"/>
          </a:xfrm>
          <a:prstGeom prst="rect">
            <a:avLst/>
          </a:prstGeom>
        </p:spPr>
      </p:pic>
      <p:sp>
        <p:nvSpPr>
          <p:cNvPr id="12" name="Text 7"/>
          <p:cNvSpPr/>
          <p:nvPr/>
        </p:nvSpPr>
        <p:spPr>
          <a:xfrm>
            <a:off x="5166360" y="2267712"/>
            <a:ext cx="566928" cy="566928"/>
          </a:xfrm>
          <a:prstGeom prst="rect">
            <a:avLst/>
          </a:prstGeom>
          <a:noFill/>
          <a:ln/>
        </p:spPr>
        <p:txBody>
          <a:bodyPr wrap="square" lIns="0" tIns="0" rIns="0" bIns="0" rtlCol="0" anchor="ctr"/>
          <a:lstStyle/>
          <a:p>
            <a:pPr marL="0" indent="0" algn="r">
              <a:buNone/>
            </a:pPr>
            <a:r>
              <a:rPr lang="en-US" sz="3400" b="1" dirty="0">
                <a:solidFill>
                  <a:srgbClr val="ECF5E6"/>
                </a:solidFill>
                <a:latin typeface="Calibri" pitchFamily="34" charset="0"/>
                <a:ea typeface="Calibri" pitchFamily="34" charset="-122"/>
                <a:cs typeface="Calibri" pitchFamily="34" charset="-120"/>
              </a:rPr>
              <a:t>1</a:t>
            </a:r>
            <a:endParaRPr lang="en-US" sz="3400" dirty="0"/>
          </a:p>
        </p:txBody>
      </p:sp>
      <p:sp>
        <p:nvSpPr>
          <p:cNvPr id="13" name="Text 8"/>
          <p:cNvSpPr/>
          <p:nvPr/>
        </p:nvSpPr>
        <p:spPr>
          <a:xfrm>
            <a:off x="1645920" y="2377440"/>
            <a:ext cx="3657600" cy="365760"/>
          </a:xfrm>
          <a:prstGeom prst="rect">
            <a:avLst/>
          </a:prstGeom>
          <a:noFill/>
          <a:ln/>
        </p:spPr>
        <p:txBody>
          <a:bodyPr wrap="square" lIns="0" tIns="0" rIns="0" bIns="0" rtlCol="0" anchor="ctr"/>
          <a:lstStyle/>
          <a:p>
            <a:pPr marL="0" indent="0">
              <a:buNone/>
            </a:pPr>
            <a:r>
              <a:rPr lang="en-US" sz="1700" b="1" dirty="0">
                <a:solidFill>
                  <a:srgbClr val="243425"/>
                </a:solidFill>
                <a:latin typeface="Calibri" pitchFamily="34" charset="0"/>
                <a:ea typeface="Calibri" pitchFamily="34" charset="-122"/>
                <a:cs typeface="Calibri" pitchFamily="34" charset="-120"/>
              </a:rPr>
              <a:t>Needs analysis</a:t>
            </a:r>
            <a:endParaRPr lang="en-US" sz="1700" dirty="0"/>
          </a:p>
        </p:txBody>
      </p:sp>
      <p:sp>
        <p:nvSpPr>
          <p:cNvPr id="14" name="Text 9"/>
          <p:cNvSpPr/>
          <p:nvPr/>
        </p:nvSpPr>
        <p:spPr>
          <a:xfrm>
            <a:off x="1645920" y="2816352"/>
            <a:ext cx="4069080" cy="914400"/>
          </a:xfrm>
          <a:prstGeom prst="rect">
            <a:avLst/>
          </a:prstGeom>
          <a:noFill/>
          <a:ln/>
        </p:spPr>
        <p:txBody>
          <a:bodyPr wrap="square" lIns="0" tIns="0" rIns="0" bIns="0" rtlCol="0" anchor="ctr"/>
          <a:lstStyle/>
          <a:p>
            <a:pPr marL="0" indent="0">
              <a:lnSpc>
                <a:spcPct val="105000"/>
              </a:lnSpc>
              <a:buNone/>
            </a:pPr>
            <a:r>
              <a:rPr lang="en-US" sz="1250" dirty="0">
                <a:solidFill>
                  <a:srgbClr val="5E705E"/>
                </a:solidFill>
                <a:latin typeface="Calibri" pitchFamily="34" charset="0"/>
                <a:ea typeface="Calibri" pitchFamily="34" charset="-122"/>
                <a:cs typeface="Calibri" pitchFamily="34" charset="-120"/>
              </a:rPr>
              <a:t>We looked at what students and educators actually need from such a tool.</a:t>
            </a:r>
            <a:endParaRPr lang="en-US" sz="1250" dirty="0"/>
          </a:p>
        </p:txBody>
      </p:sp>
      <p:sp>
        <p:nvSpPr>
          <p:cNvPr id="15" name="Shape 10"/>
          <p:cNvSpPr/>
          <p:nvPr/>
        </p:nvSpPr>
        <p:spPr>
          <a:xfrm>
            <a:off x="6245352" y="2103120"/>
            <a:ext cx="5394960" cy="1792224"/>
          </a:xfrm>
          <a:prstGeom prst="roundRect">
            <a:avLst>
              <a:gd name="adj" fmla="val 4082"/>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6" name="Shape 11"/>
          <p:cNvSpPr/>
          <p:nvPr/>
        </p:nvSpPr>
        <p:spPr>
          <a:xfrm>
            <a:off x="6501384" y="2395728"/>
            <a:ext cx="676656" cy="676656"/>
          </a:xfrm>
          <a:prstGeom prst="ellipse">
            <a:avLst/>
          </a:prstGeom>
          <a:solidFill>
            <a:srgbClr val="1F6B75"/>
          </a:solidFill>
          <a:ln/>
        </p:spPr>
        <p:txBody>
          <a:bodyPr/>
          <a:lstStyle/>
          <a:p>
            <a:endParaRPr lang="en-US"/>
          </a:p>
        </p:txBody>
      </p:sp>
      <p:pic>
        <p:nvPicPr>
          <p:cNvPr id="17" name="Image 3" descr="preencoded.png"/>
          <p:cNvPicPr>
            <a:picLocks noChangeAspect="1"/>
          </p:cNvPicPr>
          <p:nvPr/>
        </p:nvPicPr>
        <p:blipFill>
          <a:blip r:embed="rId6"/>
          <a:stretch>
            <a:fillRect/>
          </a:stretch>
        </p:blipFill>
        <p:spPr>
          <a:xfrm>
            <a:off x="6684081" y="2578425"/>
            <a:ext cx="311262" cy="311262"/>
          </a:xfrm>
          <a:prstGeom prst="rect">
            <a:avLst/>
          </a:prstGeom>
        </p:spPr>
      </p:pic>
      <p:sp>
        <p:nvSpPr>
          <p:cNvPr id="18" name="Text 12"/>
          <p:cNvSpPr/>
          <p:nvPr/>
        </p:nvSpPr>
        <p:spPr>
          <a:xfrm>
            <a:off x="10863072" y="2267712"/>
            <a:ext cx="566928" cy="566928"/>
          </a:xfrm>
          <a:prstGeom prst="rect">
            <a:avLst/>
          </a:prstGeom>
          <a:noFill/>
          <a:ln/>
        </p:spPr>
        <p:txBody>
          <a:bodyPr wrap="square" lIns="0" tIns="0" rIns="0" bIns="0" rtlCol="0" anchor="ctr"/>
          <a:lstStyle/>
          <a:p>
            <a:pPr marL="0" indent="0" algn="r">
              <a:buNone/>
            </a:pPr>
            <a:r>
              <a:rPr lang="en-US" sz="3400" b="1" dirty="0">
                <a:solidFill>
                  <a:srgbClr val="ECF5E6"/>
                </a:solidFill>
                <a:latin typeface="Calibri" pitchFamily="34" charset="0"/>
                <a:ea typeface="Calibri" pitchFamily="34" charset="-122"/>
                <a:cs typeface="Calibri" pitchFamily="34" charset="-120"/>
              </a:rPr>
              <a:t>2</a:t>
            </a:r>
            <a:endParaRPr lang="en-US" sz="3400" dirty="0"/>
          </a:p>
        </p:txBody>
      </p:sp>
      <p:sp>
        <p:nvSpPr>
          <p:cNvPr id="19" name="Text 13"/>
          <p:cNvSpPr/>
          <p:nvPr/>
        </p:nvSpPr>
        <p:spPr>
          <a:xfrm>
            <a:off x="7342632" y="2377440"/>
            <a:ext cx="3657600" cy="365760"/>
          </a:xfrm>
          <a:prstGeom prst="rect">
            <a:avLst/>
          </a:prstGeom>
          <a:noFill/>
          <a:ln/>
        </p:spPr>
        <p:txBody>
          <a:bodyPr wrap="square" lIns="0" tIns="0" rIns="0" bIns="0" rtlCol="0" anchor="ctr"/>
          <a:lstStyle/>
          <a:p>
            <a:pPr marL="0" indent="0">
              <a:buNone/>
            </a:pPr>
            <a:r>
              <a:rPr lang="en-US" sz="1700" b="1" dirty="0">
                <a:solidFill>
                  <a:srgbClr val="243425"/>
                </a:solidFill>
                <a:latin typeface="Calibri" pitchFamily="34" charset="0"/>
                <a:ea typeface="Calibri" pitchFamily="34" charset="-122"/>
                <a:cs typeface="Calibri" pitchFamily="34" charset="-120"/>
              </a:rPr>
              <a:t>Design</a:t>
            </a:r>
            <a:endParaRPr lang="en-US" sz="1700" dirty="0"/>
          </a:p>
        </p:txBody>
      </p:sp>
      <p:sp>
        <p:nvSpPr>
          <p:cNvPr id="20" name="Text 14"/>
          <p:cNvSpPr/>
          <p:nvPr/>
        </p:nvSpPr>
        <p:spPr>
          <a:xfrm>
            <a:off x="7342632" y="2816352"/>
            <a:ext cx="4069080" cy="914400"/>
          </a:xfrm>
          <a:prstGeom prst="rect">
            <a:avLst/>
          </a:prstGeom>
          <a:noFill/>
          <a:ln/>
        </p:spPr>
        <p:txBody>
          <a:bodyPr wrap="square" lIns="0" tIns="0" rIns="0" bIns="0" rtlCol="0" anchor="ctr"/>
          <a:lstStyle/>
          <a:p>
            <a:pPr marL="0" indent="0">
              <a:lnSpc>
                <a:spcPct val="105000"/>
              </a:lnSpc>
              <a:buNone/>
            </a:pPr>
            <a:r>
              <a:rPr lang="en-US" sz="1250" dirty="0">
                <a:solidFill>
                  <a:srgbClr val="5E705E"/>
                </a:solidFill>
                <a:latin typeface="Calibri" pitchFamily="34" charset="0"/>
                <a:ea typeface="Calibri" pitchFamily="34" charset="-122"/>
                <a:cs typeface="Calibri" pitchFamily="34" charset="-120"/>
              </a:rPr>
              <a:t>We shaped the platform around those needs and curated its knowledge.</a:t>
            </a:r>
            <a:endParaRPr lang="en-US" sz="1250" dirty="0"/>
          </a:p>
        </p:txBody>
      </p:sp>
      <p:sp>
        <p:nvSpPr>
          <p:cNvPr id="21" name="Shape 15"/>
          <p:cNvSpPr/>
          <p:nvPr/>
        </p:nvSpPr>
        <p:spPr>
          <a:xfrm>
            <a:off x="548640" y="4096512"/>
            <a:ext cx="5394960" cy="1792224"/>
          </a:xfrm>
          <a:prstGeom prst="roundRect">
            <a:avLst>
              <a:gd name="adj" fmla="val 4082"/>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22" name="Shape 16"/>
          <p:cNvSpPr/>
          <p:nvPr/>
        </p:nvSpPr>
        <p:spPr>
          <a:xfrm>
            <a:off x="804672" y="4389120"/>
            <a:ext cx="676656" cy="676656"/>
          </a:xfrm>
          <a:prstGeom prst="ellipse">
            <a:avLst/>
          </a:prstGeom>
          <a:solidFill>
            <a:srgbClr val="2E6E8E"/>
          </a:solidFill>
          <a:ln/>
        </p:spPr>
        <p:txBody>
          <a:bodyPr/>
          <a:lstStyle/>
          <a:p>
            <a:endParaRPr lang="en-US"/>
          </a:p>
        </p:txBody>
      </p:sp>
      <p:pic>
        <p:nvPicPr>
          <p:cNvPr id="23" name="Image 4" descr="preencoded.png"/>
          <p:cNvPicPr>
            <a:picLocks noChangeAspect="1"/>
          </p:cNvPicPr>
          <p:nvPr/>
        </p:nvPicPr>
        <p:blipFill>
          <a:blip r:embed="rId7"/>
          <a:stretch>
            <a:fillRect/>
          </a:stretch>
        </p:blipFill>
        <p:spPr>
          <a:xfrm>
            <a:off x="987369" y="4571817"/>
            <a:ext cx="311262" cy="311262"/>
          </a:xfrm>
          <a:prstGeom prst="rect">
            <a:avLst/>
          </a:prstGeom>
        </p:spPr>
      </p:pic>
      <p:sp>
        <p:nvSpPr>
          <p:cNvPr id="24" name="Text 17"/>
          <p:cNvSpPr/>
          <p:nvPr/>
        </p:nvSpPr>
        <p:spPr>
          <a:xfrm>
            <a:off x="5166360" y="4261104"/>
            <a:ext cx="566928" cy="566928"/>
          </a:xfrm>
          <a:prstGeom prst="rect">
            <a:avLst/>
          </a:prstGeom>
          <a:noFill/>
          <a:ln/>
        </p:spPr>
        <p:txBody>
          <a:bodyPr wrap="square" lIns="0" tIns="0" rIns="0" bIns="0" rtlCol="0" anchor="ctr"/>
          <a:lstStyle/>
          <a:p>
            <a:pPr marL="0" indent="0" algn="r">
              <a:buNone/>
            </a:pPr>
            <a:r>
              <a:rPr lang="en-US" sz="3400" b="1" dirty="0">
                <a:solidFill>
                  <a:srgbClr val="ECF5E6"/>
                </a:solidFill>
                <a:latin typeface="Calibri" pitchFamily="34" charset="0"/>
                <a:ea typeface="Calibri" pitchFamily="34" charset="-122"/>
                <a:cs typeface="Calibri" pitchFamily="34" charset="-120"/>
              </a:rPr>
              <a:t>3</a:t>
            </a:r>
            <a:endParaRPr lang="en-US" sz="3400" dirty="0"/>
          </a:p>
        </p:txBody>
      </p:sp>
      <p:sp>
        <p:nvSpPr>
          <p:cNvPr id="25" name="Text 18"/>
          <p:cNvSpPr/>
          <p:nvPr/>
        </p:nvSpPr>
        <p:spPr>
          <a:xfrm>
            <a:off x="1645920" y="4370832"/>
            <a:ext cx="3657600" cy="365760"/>
          </a:xfrm>
          <a:prstGeom prst="rect">
            <a:avLst/>
          </a:prstGeom>
          <a:noFill/>
          <a:ln/>
        </p:spPr>
        <p:txBody>
          <a:bodyPr wrap="square" lIns="0" tIns="0" rIns="0" bIns="0" rtlCol="0" anchor="ctr"/>
          <a:lstStyle/>
          <a:p>
            <a:pPr marL="0" indent="0">
              <a:buNone/>
            </a:pPr>
            <a:r>
              <a:rPr lang="en-US" sz="1700" b="1" dirty="0">
                <a:solidFill>
                  <a:srgbClr val="243425"/>
                </a:solidFill>
                <a:latin typeface="Calibri" pitchFamily="34" charset="0"/>
                <a:ea typeface="Calibri" pitchFamily="34" charset="-122"/>
                <a:cs typeface="Calibri" pitchFamily="34" charset="-120"/>
              </a:rPr>
              <a:t>Build &amp; deploy</a:t>
            </a:r>
            <a:endParaRPr lang="en-US" sz="1700" dirty="0"/>
          </a:p>
        </p:txBody>
      </p:sp>
      <p:sp>
        <p:nvSpPr>
          <p:cNvPr id="26" name="Text 19"/>
          <p:cNvSpPr/>
          <p:nvPr/>
        </p:nvSpPr>
        <p:spPr>
          <a:xfrm>
            <a:off x="1645920" y="4809744"/>
            <a:ext cx="4069080" cy="914400"/>
          </a:xfrm>
          <a:prstGeom prst="rect">
            <a:avLst/>
          </a:prstGeom>
          <a:noFill/>
          <a:ln/>
        </p:spPr>
        <p:txBody>
          <a:bodyPr wrap="square" lIns="0" tIns="0" rIns="0" bIns="0" rtlCol="0" anchor="ctr"/>
          <a:lstStyle/>
          <a:p>
            <a:pPr marL="0" indent="0">
              <a:lnSpc>
                <a:spcPct val="105000"/>
              </a:lnSpc>
              <a:buNone/>
            </a:pPr>
            <a:r>
              <a:rPr lang="en-US" sz="1250" dirty="0">
                <a:solidFill>
                  <a:srgbClr val="5E705E"/>
                </a:solidFill>
                <a:latin typeface="Calibri" pitchFamily="34" charset="0"/>
                <a:ea typeface="Calibri" pitchFamily="34" charset="-122"/>
                <a:cs typeface="Calibri" pitchFamily="34" charset="-120"/>
              </a:rPr>
              <a:t>We developed the assistant and put it live for real student use.</a:t>
            </a:r>
            <a:endParaRPr lang="en-US" sz="1250" dirty="0"/>
          </a:p>
        </p:txBody>
      </p:sp>
      <p:sp>
        <p:nvSpPr>
          <p:cNvPr id="27" name="Shape 20"/>
          <p:cNvSpPr/>
          <p:nvPr/>
        </p:nvSpPr>
        <p:spPr>
          <a:xfrm>
            <a:off x="6245352" y="4096512"/>
            <a:ext cx="5394960" cy="1792224"/>
          </a:xfrm>
          <a:prstGeom prst="roundRect">
            <a:avLst>
              <a:gd name="adj" fmla="val 4082"/>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28" name="Shape 21"/>
          <p:cNvSpPr/>
          <p:nvPr/>
        </p:nvSpPr>
        <p:spPr>
          <a:xfrm>
            <a:off x="6501384" y="4389120"/>
            <a:ext cx="676656" cy="676656"/>
          </a:xfrm>
          <a:prstGeom prst="ellipse">
            <a:avLst/>
          </a:prstGeom>
          <a:solidFill>
            <a:srgbClr val="234D32"/>
          </a:solidFill>
          <a:ln/>
        </p:spPr>
        <p:txBody>
          <a:bodyPr/>
          <a:lstStyle/>
          <a:p>
            <a:endParaRPr lang="en-US"/>
          </a:p>
        </p:txBody>
      </p:sp>
      <p:pic>
        <p:nvPicPr>
          <p:cNvPr id="29" name="Image 5" descr="preencoded.png"/>
          <p:cNvPicPr>
            <a:picLocks noChangeAspect="1"/>
          </p:cNvPicPr>
          <p:nvPr/>
        </p:nvPicPr>
        <p:blipFill>
          <a:blip r:embed="rId8"/>
          <a:stretch>
            <a:fillRect/>
          </a:stretch>
        </p:blipFill>
        <p:spPr>
          <a:xfrm>
            <a:off x="6684081" y="4571817"/>
            <a:ext cx="311262" cy="311262"/>
          </a:xfrm>
          <a:prstGeom prst="rect">
            <a:avLst/>
          </a:prstGeom>
        </p:spPr>
      </p:pic>
      <p:sp>
        <p:nvSpPr>
          <p:cNvPr id="30" name="Text 22"/>
          <p:cNvSpPr/>
          <p:nvPr/>
        </p:nvSpPr>
        <p:spPr>
          <a:xfrm>
            <a:off x="10863072" y="4261104"/>
            <a:ext cx="566928" cy="566928"/>
          </a:xfrm>
          <a:prstGeom prst="rect">
            <a:avLst/>
          </a:prstGeom>
          <a:noFill/>
          <a:ln/>
        </p:spPr>
        <p:txBody>
          <a:bodyPr wrap="square" lIns="0" tIns="0" rIns="0" bIns="0" rtlCol="0" anchor="ctr"/>
          <a:lstStyle/>
          <a:p>
            <a:pPr marL="0" indent="0" algn="r">
              <a:buNone/>
            </a:pPr>
            <a:r>
              <a:rPr lang="en-US" sz="3400" b="1" dirty="0">
                <a:solidFill>
                  <a:srgbClr val="ECF5E6"/>
                </a:solidFill>
                <a:latin typeface="Calibri" pitchFamily="34" charset="0"/>
                <a:ea typeface="Calibri" pitchFamily="34" charset="-122"/>
                <a:cs typeface="Calibri" pitchFamily="34" charset="-120"/>
              </a:rPr>
              <a:t>4</a:t>
            </a:r>
            <a:endParaRPr lang="en-US" sz="3400" dirty="0"/>
          </a:p>
        </p:txBody>
      </p:sp>
      <p:sp>
        <p:nvSpPr>
          <p:cNvPr id="31" name="Text 23"/>
          <p:cNvSpPr/>
          <p:nvPr/>
        </p:nvSpPr>
        <p:spPr>
          <a:xfrm>
            <a:off x="7342632" y="4370832"/>
            <a:ext cx="3657600" cy="365760"/>
          </a:xfrm>
          <a:prstGeom prst="rect">
            <a:avLst/>
          </a:prstGeom>
          <a:noFill/>
          <a:ln/>
        </p:spPr>
        <p:txBody>
          <a:bodyPr wrap="square" lIns="0" tIns="0" rIns="0" bIns="0" rtlCol="0" anchor="ctr"/>
          <a:lstStyle/>
          <a:p>
            <a:pPr marL="0" indent="0">
              <a:buNone/>
            </a:pPr>
            <a:r>
              <a:rPr lang="en-US" sz="1700" b="1" dirty="0">
                <a:solidFill>
                  <a:srgbClr val="243425"/>
                </a:solidFill>
                <a:latin typeface="Calibri" pitchFamily="34" charset="0"/>
                <a:ea typeface="Calibri" pitchFamily="34" charset="-122"/>
                <a:cs typeface="Calibri" pitchFamily="34" charset="-120"/>
              </a:rPr>
              <a:t>Evaluation</a:t>
            </a:r>
            <a:endParaRPr lang="en-US" sz="1700" dirty="0"/>
          </a:p>
        </p:txBody>
      </p:sp>
      <p:sp>
        <p:nvSpPr>
          <p:cNvPr id="32" name="Text 24"/>
          <p:cNvSpPr/>
          <p:nvPr/>
        </p:nvSpPr>
        <p:spPr>
          <a:xfrm>
            <a:off x="7342632" y="4809744"/>
            <a:ext cx="4069080" cy="914400"/>
          </a:xfrm>
          <a:prstGeom prst="rect">
            <a:avLst/>
          </a:prstGeom>
          <a:noFill/>
          <a:ln/>
        </p:spPr>
        <p:txBody>
          <a:bodyPr wrap="square" lIns="0" tIns="0" rIns="0" bIns="0" rtlCol="0" anchor="ctr"/>
          <a:lstStyle/>
          <a:p>
            <a:pPr marL="0" indent="0">
              <a:lnSpc>
                <a:spcPct val="105000"/>
              </a:lnSpc>
              <a:buNone/>
            </a:pPr>
            <a:r>
              <a:rPr lang="en-US" sz="1250" dirty="0">
                <a:solidFill>
                  <a:srgbClr val="5E705E"/>
                </a:solidFill>
                <a:latin typeface="Calibri" pitchFamily="34" charset="0"/>
                <a:ea typeface="Calibri" pitchFamily="34" charset="-122"/>
                <a:cs typeface="Calibri" pitchFamily="34" charset="-120"/>
              </a:rPr>
              <a:t>We trialled it with experts and students and gathered structured feedback.</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What we’re seeing</a:t>
            </a:r>
            <a:endParaRPr lang="en-US" sz="2900" dirty="0"/>
          </a:p>
        </p:txBody>
      </p:sp>
      <p:sp>
        <p:nvSpPr>
          <p:cNvPr id="8" name="Text 4"/>
          <p:cNvSpPr/>
          <p:nvPr/>
        </p:nvSpPr>
        <p:spPr>
          <a:xfrm>
            <a:off x="566928" y="1490472"/>
            <a:ext cx="11064240" cy="365760"/>
          </a:xfrm>
          <a:prstGeom prst="rect">
            <a:avLst/>
          </a:prstGeom>
          <a:noFill/>
          <a:ln/>
        </p:spPr>
        <p:txBody>
          <a:bodyPr wrap="square" lIns="0" tIns="0" rIns="0" bIns="0" rtlCol="0" anchor="ctr"/>
          <a:lstStyle/>
          <a:p>
            <a:pPr marL="0" indent="0" algn="l">
              <a:buNone/>
            </a:pPr>
            <a:r>
              <a:rPr lang="en-US" sz="1400" i="1" dirty="0">
                <a:solidFill>
                  <a:srgbClr val="5E705E"/>
                </a:solidFill>
                <a:latin typeface="Calibri" pitchFamily="34" charset="0"/>
                <a:ea typeface="Calibri" pitchFamily="34" charset="-122"/>
                <a:cs typeface="Calibri" pitchFamily="34" charset="-120"/>
              </a:rPr>
              <a:t>Early evaluation — qualitative signals</a:t>
            </a:r>
            <a:endParaRPr lang="en-US" sz="1400" dirty="0"/>
          </a:p>
        </p:txBody>
      </p:sp>
      <p:sp>
        <p:nvSpPr>
          <p:cNvPr id="9" name="Shape 5"/>
          <p:cNvSpPr/>
          <p:nvPr/>
        </p:nvSpPr>
        <p:spPr>
          <a:xfrm>
            <a:off x="548640" y="2148840"/>
            <a:ext cx="3511296" cy="2331720"/>
          </a:xfrm>
          <a:prstGeom prst="roundRect">
            <a:avLst>
              <a:gd name="adj" fmla="val 3137"/>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0" name="Shape 6"/>
          <p:cNvSpPr/>
          <p:nvPr/>
        </p:nvSpPr>
        <p:spPr>
          <a:xfrm>
            <a:off x="1892808" y="2478024"/>
            <a:ext cx="822960" cy="822960"/>
          </a:xfrm>
          <a:prstGeom prst="ellipse">
            <a:avLst/>
          </a:prstGeom>
          <a:solidFill>
            <a:srgbClr val="2E7D4F"/>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2115007" y="2700223"/>
            <a:ext cx="378562" cy="378562"/>
          </a:xfrm>
          <a:prstGeom prst="rect">
            <a:avLst/>
          </a:prstGeom>
        </p:spPr>
      </p:pic>
      <p:sp>
        <p:nvSpPr>
          <p:cNvPr id="12" name="Text 7"/>
          <p:cNvSpPr/>
          <p:nvPr/>
        </p:nvSpPr>
        <p:spPr>
          <a:xfrm>
            <a:off x="685800" y="3474720"/>
            <a:ext cx="3236976" cy="365760"/>
          </a:xfrm>
          <a:prstGeom prst="rect">
            <a:avLst/>
          </a:prstGeom>
          <a:noFill/>
          <a:ln/>
        </p:spPr>
        <p:txBody>
          <a:bodyPr wrap="square" lIns="0" tIns="0" rIns="0" bIns="0" rtlCol="0" anchor="ctr"/>
          <a:lstStyle/>
          <a:p>
            <a:pPr marL="0" indent="0" algn="ctr">
              <a:buNone/>
            </a:pPr>
            <a:r>
              <a:rPr lang="en-US" sz="1500" b="1" dirty="0">
                <a:solidFill>
                  <a:srgbClr val="243425"/>
                </a:solidFill>
                <a:latin typeface="Calibri" pitchFamily="34" charset="0"/>
                <a:ea typeface="Calibri" pitchFamily="34" charset="-122"/>
                <a:cs typeface="Calibri" pitchFamily="34" charset="-120"/>
              </a:rPr>
              <a:t>Positive reception</a:t>
            </a:r>
            <a:endParaRPr lang="en-US" sz="1500" dirty="0"/>
          </a:p>
        </p:txBody>
      </p:sp>
      <p:sp>
        <p:nvSpPr>
          <p:cNvPr id="13" name="Text 8"/>
          <p:cNvSpPr/>
          <p:nvPr/>
        </p:nvSpPr>
        <p:spPr>
          <a:xfrm>
            <a:off x="731520" y="3840480"/>
            <a:ext cx="3145536" cy="594360"/>
          </a:xfrm>
          <a:prstGeom prst="rect">
            <a:avLst/>
          </a:prstGeom>
          <a:noFill/>
          <a:ln/>
        </p:spPr>
        <p:txBody>
          <a:bodyPr wrap="square" lIns="0" tIns="0" rIns="0" bIns="0" rtlCol="0" anchor="t"/>
          <a:lstStyle/>
          <a:p>
            <a:pPr marL="0" indent="0" algn="ctr">
              <a:lnSpc>
                <a:spcPct val="105000"/>
              </a:lnSpc>
              <a:buNone/>
            </a:pPr>
            <a:r>
              <a:rPr lang="en-US" sz="1200" dirty="0">
                <a:solidFill>
                  <a:srgbClr val="5E705E"/>
                </a:solidFill>
                <a:latin typeface="Calibri" pitchFamily="34" charset="0"/>
                <a:ea typeface="Calibri" pitchFamily="34" charset="-122"/>
                <a:cs typeface="Calibri" pitchFamily="34" charset="-120"/>
              </a:rPr>
              <a:t>Students found it useful, clear, and relevant to their needs.</a:t>
            </a:r>
            <a:endParaRPr lang="en-US" sz="1200" dirty="0"/>
          </a:p>
        </p:txBody>
      </p:sp>
      <p:sp>
        <p:nvSpPr>
          <p:cNvPr id="14" name="Shape 9"/>
          <p:cNvSpPr/>
          <p:nvPr/>
        </p:nvSpPr>
        <p:spPr>
          <a:xfrm>
            <a:off x="4338828" y="2148840"/>
            <a:ext cx="3511296" cy="2331720"/>
          </a:xfrm>
          <a:prstGeom prst="roundRect">
            <a:avLst>
              <a:gd name="adj" fmla="val 3137"/>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5" name="Shape 10"/>
          <p:cNvSpPr/>
          <p:nvPr/>
        </p:nvSpPr>
        <p:spPr>
          <a:xfrm>
            <a:off x="5682996" y="2478024"/>
            <a:ext cx="822960" cy="822960"/>
          </a:xfrm>
          <a:prstGeom prst="ellipse">
            <a:avLst/>
          </a:prstGeom>
          <a:solidFill>
            <a:srgbClr val="1F6B75"/>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5905195" y="2700223"/>
            <a:ext cx="378562" cy="378562"/>
          </a:xfrm>
          <a:prstGeom prst="rect">
            <a:avLst/>
          </a:prstGeom>
        </p:spPr>
      </p:pic>
      <p:sp>
        <p:nvSpPr>
          <p:cNvPr id="17" name="Text 11"/>
          <p:cNvSpPr/>
          <p:nvPr/>
        </p:nvSpPr>
        <p:spPr>
          <a:xfrm>
            <a:off x="4475988" y="3474720"/>
            <a:ext cx="3236976" cy="365760"/>
          </a:xfrm>
          <a:prstGeom prst="rect">
            <a:avLst/>
          </a:prstGeom>
          <a:noFill/>
          <a:ln/>
        </p:spPr>
        <p:txBody>
          <a:bodyPr wrap="square" lIns="0" tIns="0" rIns="0" bIns="0" rtlCol="0" anchor="ctr"/>
          <a:lstStyle/>
          <a:p>
            <a:pPr marL="0" indent="0" algn="ctr">
              <a:buNone/>
            </a:pPr>
            <a:r>
              <a:rPr lang="en-US" sz="1500" b="1" dirty="0">
                <a:solidFill>
                  <a:srgbClr val="243425"/>
                </a:solidFill>
                <a:latin typeface="Calibri" pitchFamily="34" charset="0"/>
                <a:ea typeface="Calibri" pitchFamily="34" charset="-122"/>
                <a:cs typeface="Calibri" pitchFamily="34" charset="-120"/>
              </a:rPr>
              <a:t>Reviewed by experts</a:t>
            </a:r>
            <a:endParaRPr lang="en-US" sz="1500" dirty="0"/>
          </a:p>
        </p:txBody>
      </p:sp>
      <p:sp>
        <p:nvSpPr>
          <p:cNvPr id="18" name="Text 12"/>
          <p:cNvSpPr/>
          <p:nvPr/>
        </p:nvSpPr>
        <p:spPr>
          <a:xfrm>
            <a:off x="4521708" y="3840480"/>
            <a:ext cx="3145536" cy="594360"/>
          </a:xfrm>
          <a:prstGeom prst="rect">
            <a:avLst/>
          </a:prstGeom>
          <a:noFill/>
          <a:ln/>
        </p:spPr>
        <p:txBody>
          <a:bodyPr wrap="square" lIns="0" tIns="0" rIns="0" bIns="0" rtlCol="0" anchor="t"/>
          <a:lstStyle/>
          <a:p>
            <a:pPr marL="0" indent="0" algn="ctr">
              <a:lnSpc>
                <a:spcPct val="105000"/>
              </a:lnSpc>
              <a:buNone/>
            </a:pPr>
            <a:r>
              <a:rPr lang="en-US" sz="1200" dirty="0">
                <a:solidFill>
                  <a:srgbClr val="5E705E"/>
                </a:solidFill>
                <a:latin typeface="Calibri" pitchFamily="34" charset="0"/>
                <a:ea typeface="Calibri" pitchFamily="34" charset="-122"/>
                <a:cs typeface="Calibri" pitchFamily="34" charset="-120"/>
              </a:rPr>
              <a:t>Domain experts assessed the assistant and the quality of its guidance.</a:t>
            </a:r>
            <a:endParaRPr lang="en-US" sz="1200" dirty="0"/>
          </a:p>
        </p:txBody>
      </p:sp>
      <p:sp>
        <p:nvSpPr>
          <p:cNvPr id="19" name="Shape 13"/>
          <p:cNvSpPr/>
          <p:nvPr/>
        </p:nvSpPr>
        <p:spPr>
          <a:xfrm>
            <a:off x="8129016" y="2148840"/>
            <a:ext cx="3511296" cy="2331720"/>
          </a:xfrm>
          <a:prstGeom prst="roundRect">
            <a:avLst>
              <a:gd name="adj" fmla="val 3137"/>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20" name="Shape 14"/>
          <p:cNvSpPr/>
          <p:nvPr/>
        </p:nvSpPr>
        <p:spPr>
          <a:xfrm>
            <a:off x="9473184" y="2478024"/>
            <a:ext cx="822960" cy="822960"/>
          </a:xfrm>
          <a:prstGeom prst="ellipse">
            <a:avLst/>
          </a:prstGeom>
          <a:solidFill>
            <a:srgbClr val="2E6E8E"/>
          </a:solidFill>
          <a:ln/>
        </p:spPr>
        <p:txBody>
          <a:bodyPr/>
          <a:lstStyle/>
          <a:p>
            <a:endParaRPr lang="en-US"/>
          </a:p>
        </p:txBody>
      </p:sp>
      <p:pic>
        <p:nvPicPr>
          <p:cNvPr id="21" name="Image 4" descr="preencoded.png"/>
          <p:cNvPicPr>
            <a:picLocks noChangeAspect="1"/>
          </p:cNvPicPr>
          <p:nvPr/>
        </p:nvPicPr>
        <p:blipFill>
          <a:blip r:embed="rId7"/>
          <a:stretch>
            <a:fillRect/>
          </a:stretch>
        </p:blipFill>
        <p:spPr>
          <a:xfrm>
            <a:off x="9695383" y="2700223"/>
            <a:ext cx="378562" cy="378562"/>
          </a:xfrm>
          <a:prstGeom prst="rect">
            <a:avLst/>
          </a:prstGeom>
        </p:spPr>
      </p:pic>
      <p:sp>
        <p:nvSpPr>
          <p:cNvPr id="22" name="Text 15"/>
          <p:cNvSpPr/>
          <p:nvPr/>
        </p:nvSpPr>
        <p:spPr>
          <a:xfrm>
            <a:off x="8266176" y="3474720"/>
            <a:ext cx="3236976" cy="365760"/>
          </a:xfrm>
          <a:prstGeom prst="rect">
            <a:avLst/>
          </a:prstGeom>
          <a:noFill/>
          <a:ln/>
        </p:spPr>
        <p:txBody>
          <a:bodyPr wrap="square" lIns="0" tIns="0" rIns="0" bIns="0" rtlCol="0" anchor="ctr"/>
          <a:lstStyle/>
          <a:p>
            <a:pPr marL="0" indent="0" algn="ctr">
              <a:buNone/>
            </a:pPr>
            <a:r>
              <a:rPr lang="en-US" sz="1500" b="1" dirty="0">
                <a:solidFill>
                  <a:srgbClr val="243425"/>
                </a:solidFill>
                <a:latin typeface="Calibri" pitchFamily="34" charset="0"/>
                <a:ea typeface="Calibri" pitchFamily="34" charset="-122"/>
                <a:cs typeface="Calibri" pitchFamily="34" charset="-120"/>
              </a:rPr>
              <a:t>Clear demand</a:t>
            </a:r>
            <a:endParaRPr lang="en-US" sz="1500" dirty="0"/>
          </a:p>
        </p:txBody>
      </p:sp>
      <p:sp>
        <p:nvSpPr>
          <p:cNvPr id="23" name="Text 16"/>
          <p:cNvSpPr/>
          <p:nvPr/>
        </p:nvSpPr>
        <p:spPr>
          <a:xfrm>
            <a:off x="8311896" y="3840480"/>
            <a:ext cx="3145536" cy="594360"/>
          </a:xfrm>
          <a:prstGeom prst="rect">
            <a:avLst/>
          </a:prstGeom>
          <a:noFill/>
          <a:ln/>
        </p:spPr>
        <p:txBody>
          <a:bodyPr wrap="square" lIns="0" tIns="0" rIns="0" bIns="0" rtlCol="0" anchor="t"/>
          <a:lstStyle/>
          <a:p>
            <a:pPr marL="0" indent="0" algn="ctr">
              <a:lnSpc>
                <a:spcPct val="105000"/>
              </a:lnSpc>
              <a:buNone/>
            </a:pPr>
            <a:r>
              <a:rPr lang="en-US" sz="1200" dirty="0">
                <a:solidFill>
                  <a:srgbClr val="5E705E"/>
                </a:solidFill>
                <a:latin typeface="Calibri" pitchFamily="34" charset="0"/>
                <a:ea typeface="Calibri" pitchFamily="34" charset="-122"/>
                <a:cs typeface="Calibri" pitchFamily="34" charset="-120"/>
              </a:rPr>
              <a:t>Strong appetite for grounded, stage-specific entrepreneurship support.</a:t>
            </a:r>
            <a:endParaRPr lang="en-US" sz="1200" dirty="0"/>
          </a:p>
        </p:txBody>
      </p:sp>
      <p:sp>
        <p:nvSpPr>
          <p:cNvPr id="24" name="Shape 17"/>
          <p:cNvSpPr/>
          <p:nvPr/>
        </p:nvSpPr>
        <p:spPr>
          <a:xfrm>
            <a:off x="548640" y="4892040"/>
            <a:ext cx="11091672" cy="841248"/>
          </a:xfrm>
          <a:prstGeom prst="roundRect">
            <a:avLst>
              <a:gd name="adj" fmla="val 8696"/>
            </a:avLst>
          </a:prstGeom>
          <a:solidFill>
            <a:srgbClr val="E2F0F0"/>
          </a:solidFill>
          <a:ln w="12700">
            <a:solidFill>
              <a:srgbClr val="1F6B75"/>
            </a:solidFill>
            <a:prstDash val="solid"/>
          </a:ln>
        </p:spPr>
        <p:txBody>
          <a:bodyPr/>
          <a:lstStyle/>
          <a:p>
            <a:endParaRPr lang="en-US"/>
          </a:p>
        </p:txBody>
      </p:sp>
      <p:sp>
        <p:nvSpPr>
          <p:cNvPr id="25" name="Text 18"/>
          <p:cNvSpPr/>
          <p:nvPr/>
        </p:nvSpPr>
        <p:spPr>
          <a:xfrm>
            <a:off x="914400" y="4892040"/>
            <a:ext cx="10360152" cy="841248"/>
          </a:xfrm>
          <a:prstGeom prst="rect">
            <a:avLst/>
          </a:prstGeom>
          <a:noFill/>
          <a:ln/>
        </p:spPr>
        <p:txBody>
          <a:bodyPr wrap="square" lIns="0" tIns="0" rIns="0" bIns="0" rtlCol="0" anchor="ctr"/>
          <a:lstStyle/>
          <a:p>
            <a:pPr marL="0" indent="0">
              <a:buNone/>
            </a:pPr>
            <a:r>
              <a:rPr lang="en-US" sz="1350" b="1" dirty="0">
                <a:solidFill>
                  <a:srgbClr val="1F6B75"/>
                </a:solidFill>
                <a:latin typeface="Calibri" pitchFamily="34" charset="0"/>
                <a:ea typeface="Calibri" pitchFamily="34" charset="-122"/>
                <a:cs typeface="Calibri" pitchFamily="34" charset="-120"/>
              </a:rPr>
              <a:t>Note:  </a:t>
            </a:r>
            <a:r>
              <a:rPr lang="en-US" sz="1350" i="1" dirty="0">
                <a:solidFill>
                  <a:srgbClr val="243425"/>
                </a:solidFill>
                <a:latin typeface="Calibri" pitchFamily="34" charset="0"/>
                <a:ea typeface="Calibri" pitchFamily="34" charset="-122"/>
                <a:cs typeface="Calibri" pitchFamily="34" charset="-120"/>
              </a:rPr>
              <a:t>detailed quantitative results are in preparation for a dedicated publication.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Why it matters</a:t>
            </a:r>
            <a:endParaRPr lang="en-US" sz="2900" dirty="0"/>
          </a:p>
        </p:txBody>
      </p:sp>
      <p:sp>
        <p:nvSpPr>
          <p:cNvPr id="8" name="Text 4"/>
          <p:cNvSpPr/>
          <p:nvPr/>
        </p:nvSpPr>
        <p:spPr>
          <a:xfrm>
            <a:off x="566928" y="1490472"/>
            <a:ext cx="11064240" cy="365760"/>
          </a:xfrm>
          <a:prstGeom prst="rect">
            <a:avLst/>
          </a:prstGeom>
          <a:noFill/>
          <a:ln/>
        </p:spPr>
        <p:txBody>
          <a:bodyPr wrap="square" lIns="0" tIns="0" rIns="0" bIns="0" rtlCol="0" anchor="ctr"/>
          <a:lstStyle/>
          <a:p>
            <a:pPr marL="0" indent="0" algn="l">
              <a:buNone/>
            </a:pPr>
            <a:r>
              <a:rPr lang="en-US" sz="1400" i="1" dirty="0">
                <a:solidFill>
                  <a:srgbClr val="5E705E"/>
                </a:solidFill>
                <a:latin typeface="Calibri" pitchFamily="34" charset="0"/>
                <a:ea typeface="Calibri" pitchFamily="34" charset="-122"/>
                <a:cs typeface="Calibri" pitchFamily="34" charset="-120"/>
              </a:rPr>
              <a:t>Value on two sides</a:t>
            </a:r>
            <a:endParaRPr lang="en-US" sz="1400" dirty="0"/>
          </a:p>
        </p:txBody>
      </p:sp>
      <p:sp>
        <p:nvSpPr>
          <p:cNvPr id="9" name="Shape 5"/>
          <p:cNvSpPr/>
          <p:nvPr/>
        </p:nvSpPr>
        <p:spPr>
          <a:xfrm>
            <a:off x="548640" y="2103120"/>
            <a:ext cx="5394960" cy="3749040"/>
          </a:xfrm>
          <a:prstGeom prst="roundRect">
            <a:avLst>
              <a:gd name="adj" fmla="val 1951"/>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0" name="Shape 6"/>
          <p:cNvSpPr/>
          <p:nvPr/>
        </p:nvSpPr>
        <p:spPr>
          <a:xfrm>
            <a:off x="841248" y="2395728"/>
            <a:ext cx="713232" cy="713232"/>
          </a:xfrm>
          <a:prstGeom prst="ellipse">
            <a:avLst/>
          </a:prstGeom>
          <a:solidFill>
            <a:srgbClr val="2E7D4F"/>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1033821" y="2588301"/>
            <a:ext cx="328087" cy="328087"/>
          </a:xfrm>
          <a:prstGeom prst="rect">
            <a:avLst/>
          </a:prstGeom>
        </p:spPr>
      </p:pic>
      <p:sp>
        <p:nvSpPr>
          <p:cNvPr id="12" name="Text 7"/>
          <p:cNvSpPr/>
          <p:nvPr/>
        </p:nvSpPr>
        <p:spPr>
          <a:xfrm>
            <a:off x="1737360" y="2395728"/>
            <a:ext cx="3931920" cy="713232"/>
          </a:xfrm>
          <a:prstGeom prst="rect">
            <a:avLst/>
          </a:prstGeom>
          <a:noFill/>
          <a:ln/>
        </p:spPr>
        <p:txBody>
          <a:bodyPr wrap="square" lIns="0" tIns="0" rIns="0" bIns="0" rtlCol="0" anchor="ctr"/>
          <a:lstStyle/>
          <a:p>
            <a:pPr marL="0" indent="0">
              <a:buNone/>
            </a:pPr>
            <a:r>
              <a:rPr lang="en-US" sz="1900" b="1" dirty="0">
                <a:solidFill>
                  <a:srgbClr val="1B5E20"/>
                </a:solidFill>
                <a:latin typeface="Calibri" pitchFamily="34" charset="0"/>
                <a:ea typeface="Calibri" pitchFamily="34" charset="-122"/>
                <a:cs typeface="Calibri" pitchFamily="34" charset="-120"/>
              </a:rPr>
              <a:t>For students</a:t>
            </a:r>
            <a:endParaRPr lang="en-US" sz="1900" dirty="0"/>
          </a:p>
        </p:txBody>
      </p:sp>
      <p:sp>
        <p:nvSpPr>
          <p:cNvPr id="13" name="Text 8"/>
          <p:cNvSpPr/>
          <p:nvPr/>
        </p:nvSpPr>
        <p:spPr>
          <a:xfrm>
            <a:off x="960120" y="3337560"/>
            <a:ext cx="4663440" cy="2331720"/>
          </a:xfrm>
          <a:prstGeom prst="rect">
            <a:avLst/>
          </a:prstGeom>
          <a:noFill/>
          <a:ln/>
        </p:spPr>
        <p:txBody>
          <a:bodyPr wrap="square" lIns="0" tIns="0" rIns="0" bIns="0" rtlCol="0" anchor="t"/>
          <a:lstStyle/>
          <a:p>
            <a:pPr marL="228600" indent="-228600">
              <a:lnSpc>
                <a:spcPct val="104000"/>
              </a:lnSpc>
              <a:spcAft>
                <a:spcPts val="1000"/>
              </a:spcAft>
              <a:buSzPct val="100000"/>
              <a:buChar char="•"/>
            </a:pPr>
            <a:r>
              <a:rPr lang="en-US" sz="1400" dirty="0">
                <a:solidFill>
                  <a:srgbClr val="243425"/>
                </a:solidFill>
                <a:latin typeface="Calibri" pitchFamily="34" charset="0"/>
                <a:ea typeface="Calibri" pitchFamily="34" charset="-122"/>
                <a:cs typeface="Calibri" pitchFamily="34" charset="-120"/>
              </a:rPr>
              <a:t>Guidance available any time, at their own pace</a:t>
            </a:r>
            <a:endParaRPr lang="en-US" sz="1400" dirty="0"/>
          </a:p>
          <a:p>
            <a:pPr marL="228600" indent="-228600">
              <a:lnSpc>
                <a:spcPct val="104000"/>
              </a:lnSpc>
              <a:spcAft>
                <a:spcPts val="1000"/>
              </a:spcAft>
              <a:buSzPct val="100000"/>
              <a:buChar char="•"/>
            </a:pPr>
            <a:r>
              <a:rPr lang="en-US" sz="1400" dirty="0">
                <a:solidFill>
                  <a:srgbClr val="243425"/>
                </a:solidFill>
                <a:latin typeface="Calibri" pitchFamily="34" charset="0"/>
                <a:ea typeface="Calibri" pitchFamily="34" charset="-122"/>
                <a:cs typeface="Calibri" pitchFamily="34" charset="-120"/>
              </a:rPr>
              <a:t>Answers grounded in real entrepreneurship knowledge</a:t>
            </a:r>
            <a:endParaRPr lang="en-US" sz="1400" dirty="0"/>
          </a:p>
          <a:p>
            <a:pPr marL="228600" indent="-228600">
              <a:lnSpc>
                <a:spcPct val="104000"/>
              </a:lnSpc>
              <a:spcAft>
                <a:spcPts val="1000"/>
              </a:spcAft>
              <a:buSzPct val="100000"/>
              <a:buChar char="•"/>
            </a:pPr>
            <a:r>
              <a:rPr lang="en-US" sz="1400" dirty="0">
                <a:solidFill>
                  <a:srgbClr val="243425"/>
                </a:solidFill>
                <a:latin typeface="Calibri" pitchFamily="34" charset="0"/>
                <a:ea typeface="Calibri" pitchFamily="34" charset="-122"/>
                <a:cs typeface="Calibri" pitchFamily="34" charset="-120"/>
              </a:rPr>
              <a:t>Support tailored to each stage of the journey</a:t>
            </a:r>
            <a:endParaRPr lang="en-US" sz="1400" dirty="0"/>
          </a:p>
        </p:txBody>
      </p:sp>
      <p:sp>
        <p:nvSpPr>
          <p:cNvPr id="14" name="Shape 9"/>
          <p:cNvSpPr/>
          <p:nvPr/>
        </p:nvSpPr>
        <p:spPr>
          <a:xfrm>
            <a:off x="6245352" y="2103120"/>
            <a:ext cx="5394960" cy="3749040"/>
          </a:xfrm>
          <a:prstGeom prst="roundRect">
            <a:avLst>
              <a:gd name="adj" fmla="val 1951"/>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5" name="Shape 10"/>
          <p:cNvSpPr/>
          <p:nvPr/>
        </p:nvSpPr>
        <p:spPr>
          <a:xfrm>
            <a:off x="6537960" y="2395728"/>
            <a:ext cx="713232" cy="713232"/>
          </a:xfrm>
          <a:prstGeom prst="ellipse">
            <a:avLst/>
          </a:prstGeom>
          <a:solidFill>
            <a:srgbClr val="1F6B75"/>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6730533" y="2588301"/>
            <a:ext cx="328087" cy="328087"/>
          </a:xfrm>
          <a:prstGeom prst="rect">
            <a:avLst/>
          </a:prstGeom>
        </p:spPr>
      </p:pic>
      <p:sp>
        <p:nvSpPr>
          <p:cNvPr id="17" name="Text 11"/>
          <p:cNvSpPr/>
          <p:nvPr/>
        </p:nvSpPr>
        <p:spPr>
          <a:xfrm>
            <a:off x="7434072" y="2395728"/>
            <a:ext cx="3931920" cy="713232"/>
          </a:xfrm>
          <a:prstGeom prst="rect">
            <a:avLst/>
          </a:prstGeom>
          <a:noFill/>
          <a:ln/>
        </p:spPr>
        <p:txBody>
          <a:bodyPr wrap="square" lIns="0" tIns="0" rIns="0" bIns="0" rtlCol="0" anchor="ctr"/>
          <a:lstStyle/>
          <a:p>
            <a:pPr marL="0" indent="0">
              <a:buNone/>
            </a:pPr>
            <a:r>
              <a:rPr lang="en-US" sz="1900" b="1" dirty="0">
                <a:solidFill>
                  <a:srgbClr val="1B5E20"/>
                </a:solidFill>
                <a:latin typeface="Calibri" pitchFamily="34" charset="0"/>
                <a:ea typeface="Calibri" pitchFamily="34" charset="-122"/>
                <a:cs typeface="Calibri" pitchFamily="34" charset="-120"/>
              </a:rPr>
              <a:t>For institutions</a:t>
            </a:r>
            <a:endParaRPr lang="en-US" sz="1900" dirty="0"/>
          </a:p>
        </p:txBody>
      </p:sp>
      <p:sp>
        <p:nvSpPr>
          <p:cNvPr id="18" name="Text 12"/>
          <p:cNvSpPr/>
          <p:nvPr/>
        </p:nvSpPr>
        <p:spPr>
          <a:xfrm>
            <a:off x="6656832" y="3337560"/>
            <a:ext cx="4663440" cy="2331720"/>
          </a:xfrm>
          <a:prstGeom prst="rect">
            <a:avLst/>
          </a:prstGeom>
          <a:noFill/>
          <a:ln/>
        </p:spPr>
        <p:txBody>
          <a:bodyPr wrap="square" lIns="0" tIns="0" rIns="0" bIns="0" rtlCol="0" anchor="t"/>
          <a:lstStyle/>
          <a:p>
            <a:pPr marL="228600" indent="-228600">
              <a:lnSpc>
                <a:spcPct val="104000"/>
              </a:lnSpc>
              <a:spcAft>
                <a:spcPts val="1000"/>
              </a:spcAft>
              <a:buSzPct val="100000"/>
              <a:buChar char="•"/>
            </a:pPr>
            <a:r>
              <a:rPr lang="en-US" sz="1400" dirty="0">
                <a:solidFill>
                  <a:srgbClr val="243425"/>
                </a:solidFill>
                <a:latin typeface="Calibri" pitchFamily="34" charset="0"/>
                <a:ea typeface="Calibri" pitchFamily="34" charset="-122"/>
                <a:cs typeface="Calibri" pitchFamily="34" charset="-120"/>
              </a:rPr>
              <a:t>Scales entrepreneurship support beyond limited mentoring</a:t>
            </a:r>
            <a:endParaRPr lang="en-US" sz="1400" dirty="0"/>
          </a:p>
          <a:p>
            <a:pPr marL="228600" indent="-228600">
              <a:lnSpc>
                <a:spcPct val="104000"/>
              </a:lnSpc>
              <a:spcAft>
                <a:spcPts val="1000"/>
              </a:spcAft>
              <a:buSzPct val="100000"/>
              <a:buChar char="•"/>
            </a:pPr>
            <a:r>
              <a:rPr lang="en-US" sz="1400" dirty="0">
                <a:solidFill>
                  <a:srgbClr val="243425"/>
                </a:solidFill>
                <a:latin typeface="Calibri" pitchFamily="34" charset="0"/>
                <a:ea typeface="Calibri" pitchFamily="34" charset="-122"/>
                <a:cs typeface="Calibri" pitchFamily="34" charset="-120"/>
              </a:rPr>
              <a:t>Complements existing courses and programmes</a:t>
            </a:r>
            <a:endParaRPr lang="en-US" sz="1400" dirty="0"/>
          </a:p>
          <a:p>
            <a:pPr marL="228600" indent="-228600">
              <a:lnSpc>
                <a:spcPct val="104000"/>
              </a:lnSpc>
              <a:spcAft>
                <a:spcPts val="1000"/>
              </a:spcAft>
              <a:buSzPct val="100000"/>
              <a:buChar char="•"/>
            </a:pPr>
            <a:r>
              <a:rPr lang="en-US" sz="1400" dirty="0">
                <a:solidFill>
                  <a:srgbClr val="243425"/>
                </a:solidFill>
                <a:latin typeface="Calibri" pitchFamily="34" charset="0"/>
                <a:ea typeface="Calibri" pitchFamily="34" charset="-122"/>
                <a:cs typeface="Calibri" pitchFamily="34" charset="-120"/>
              </a:rPr>
              <a:t>Reusable across faculties and student cohorts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800" dirty="0">
                <a:solidFill>
                  <a:srgbClr val="8AA284"/>
                </a:solidFill>
                <a:latin typeface="Calibri" pitchFamily="34" charset="0"/>
                <a:ea typeface="Calibri" pitchFamily="34" charset="-122"/>
                <a:cs typeface="Calibri" pitchFamily="34" charset="-120"/>
              </a:rPr>
              <a:t>Co-funded by the European Union   ·   SEEN — Social Entrepreneurship Ecosystems Network (Erasmus+)</a:t>
            </a:r>
            <a:endParaRPr lang="en-US" sz="800" dirty="0"/>
          </a:p>
        </p:txBody>
      </p:sp>
      <p:sp>
        <p:nvSpPr>
          <p:cNvPr id="7" name="Text 3"/>
          <p:cNvSpPr/>
          <p:nvPr/>
        </p:nvSpPr>
        <p:spPr>
          <a:xfrm>
            <a:off x="548640" y="896112"/>
            <a:ext cx="11091672" cy="640080"/>
          </a:xfrm>
          <a:prstGeom prst="rect">
            <a:avLst/>
          </a:prstGeom>
          <a:noFill/>
          <a:ln/>
        </p:spPr>
        <p:txBody>
          <a:bodyPr wrap="square" lIns="0" tIns="0" rIns="0" bIns="0" rtlCol="0" anchor="ctr"/>
          <a:lstStyle/>
          <a:p>
            <a:pPr marL="0" indent="0" algn="l">
              <a:buNone/>
            </a:pPr>
            <a:r>
              <a:rPr lang="en-US" sz="2900" b="1" dirty="0">
                <a:solidFill>
                  <a:srgbClr val="1B5E20"/>
                </a:solidFill>
                <a:latin typeface="Calibri" pitchFamily="34" charset="0"/>
                <a:ea typeface="Calibri" pitchFamily="34" charset="-122"/>
                <a:cs typeface="Calibri" pitchFamily="34" charset="-120"/>
              </a:rPr>
              <a:t>What’s next</a:t>
            </a:r>
            <a:endParaRPr lang="en-US" sz="2900" dirty="0"/>
          </a:p>
        </p:txBody>
      </p:sp>
      <p:sp>
        <p:nvSpPr>
          <p:cNvPr id="8" name="Shape 4"/>
          <p:cNvSpPr/>
          <p:nvPr/>
        </p:nvSpPr>
        <p:spPr>
          <a:xfrm>
            <a:off x="640080" y="2331720"/>
            <a:ext cx="10908792" cy="960120"/>
          </a:xfrm>
          <a:prstGeom prst="roundRect">
            <a:avLst>
              <a:gd name="adj" fmla="val 9524"/>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9" name="Shape 5"/>
          <p:cNvSpPr/>
          <p:nvPr/>
        </p:nvSpPr>
        <p:spPr>
          <a:xfrm>
            <a:off x="960120" y="2537460"/>
            <a:ext cx="548640" cy="548640"/>
          </a:xfrm>
          <a:prstGeom prst="ellipse">
            <a:avLst/>
          </a:prstGeom>
          <a:solidFill>
            <a:srgbClr val="2E7D4F"/>
          </a:solidFill>
          <a:ln/>
        </p:spPr>
        <p:txBody>
          <a:bodyPr/>
          <a:lstStyle/>
          <a:p>
            <a:endParaRPr lang="en-US"/>
          </a:p>
        </p:txBody>
      </p:sp>
      <p:pic>
        <p:nvPicPr>
          <p:cNvPr id="10" name="Image 2" descr="preencoded.png"/>
          <p:cNvPicPr>
            <a:picLocks noChangeAspect="1"/>
          </p:cNvPicPr>
          <p:nvPr/>
        </p:nvPicPr>
        <p:blipFill>
          <a:blip r:embed="rId5"/>
          <a:stretch>
            <a:fillRect/>
          </a:stretch>
        </p:blipFill>
        <p:spPr>
          <a:xfrm>
            <a:off x="1108253" y="2685593"/>
            <a:ext cx="252374" cy="252374"/>
          </a:xfrm>
          <a:prstGeom prst="rect">
            <a:avLst/>
          </a:prstGeom>
        </p:spPr>
      </p:pic>
      <p:sp>
        <p:nvSpPr>
          <p:cNvPr id="11" name="Text 6"/>
          <p:cNvSpPr/>
          <p:nvPr/>
        </p:nvSpPr>
        <p:spPr>
          <a:xfrm>
            <a:off x="1783080" y="2331720"/>
            <a:ext cx="9509760" cy="960120"/>
          </a:xfrm>
          <a:prstGeom prst="rect">
            <a:avLst/>
          </a:prstGeom>
          <a:noFill/>
          <a:ln/>
        </p:spPr>
        <p:txBody>
          <a:bodyPr wrap="square" lIns="0" tIns="0" rIns="0" bIns="0" rtlCol="0" anchor="ctr"/>
          <a:lstStyle/>
          <a:p>
            <a:pPr marL="0" indent="0">
              <a:buNone/>
            </a:pPr>
            <a:r>
              <a:rPr lang="en-US" sz="1700" b="1" dirty="0">
                <a:solidFill>
                  <a:srgbClr val="243425"/>
                </a:solidFill>
                <a:latin typeface="Calibri" pitchFamily="34" charset="0"/>
                <a:ea typeface="Calibri" pitchFamily="34" charset="-122"/>
                <a:cs typeface="Calibri" pitchFamily="34" charset="-120"/>
              </a:rPr>
              <a:t>Wider rollout across partner institutions</a:t>
            </a:r>
            <a:endParaRPr lang="en-US" sz="1700" dirty="0"/>
          </a:p>
        </p:txBody>
      </p:sp>
      <p:sp>
        <p:nvSpPr>
          <p:cNvPr id="12" name="Shape 7"/>
          <p:cNvSpPr/>
          <p:nvPr/>
        </p:nvSpPr>
        <p:spPr>
          <a:xfrm>
            <a:off x="640080" y="3520440"/>
            <a:ext cx="10908792" cy="960120"/>
          </a:xfrm>
          <a:prstGeom prst="roundRect">
            <a:avLst>
              <a:gd name="adj" fmla="val 9524"/>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3" name="Shape 8"/>
          <p:cNvSpPr/>
          <p:nvPr/>
        </p:nvSpPr>
        <p:spPr>
          <a:xfrm>
            <a:off x="960120" y="3726180"/>
            <a:ext cx="548640" cy="548640"/>
          </a:xfrm>
          <a:prstGeom prst="ellipse">
            <a:avLst/>
          </a:prstGeom>
          <a:solidFill>
            <a:srgbClr val="1F6B75"/>
          </a:solidFill>
          <a:ln/>
        </p:spPr>
        <p:txBody>
          <a:bodyPr/>
          <a:lstStyle/>
          <a:p>
            <a:endParaRPr lang="en-US"/>
          </a:p>
        </p:txBody>
      </p:sp>
      <p:pic>
        <p:nvPicPr>
          <p:cNvPr id="14" name="Image 3" descr="preencoded.png"/>
          <p:cNvPicPr>
            <a:picLocks noChangeAspect="1"/>
          </p:cNvPicPr>
          <p:nvPr/>
        </p:nvPicPr>
        <p:blipFill>
          <a:blip r:embed="rId6"/>
          <a:stretch>
            <a:fillRect/>
          </a:stretch>
        </p:blipFill>
        <p:spPr>
          <a:xfrm>
            <a:off x="1108253" y="3874313"/>
            <a:ext cx="252374" cy="252374"/>
          </a:xfrm>
          <a:prstGeom prst="rect">
            <a:avLst/>
          </a:prstGeom>
        </p:spPr>
      </p:pic>
      <p:sp>
        <p:nvSpPr>
          <p:cNvPr id="15" name="Text 9"/>
          <p:cNvSpPr/>
          <p:nvPr/>
        </p:nvSpPr>
        <p:spPr>
          <a:xfrm>
            <a:off x="1783080" y="3520440"/>
            <a:ext cx="9509760" cy="960120"/>
          </a:xfrm>
          <a:prstGeom prst="rect">
            <a:avLst/>
          </a:prstGeom>
          <a:noFill/>
          <a:ln/>
        </p:spPr>
        <p:txBody>
          <a:bodyPr wrap="square" lIns="0" tIns="0" rIns="0" bIns="0" rtlCol="0" anchor="ctr"/>
          <a:lstStyle/>
          <a:p>
            <a:pPr marL="0" indent="0">
              <a:buNone/>
            </a:pPr>
            <a:r>
              <a:rPr lang="en-US" sz="1700" b="1" dirty="0">
                <a:solidFill>
                  <a:srgbClr val="243425"/>
                </a:solidFill>
                <a:latin typeface="Calibri" pitchFamily="34" charset="0"/>
                <a:ea typeface="Calibri" pitchFamily="34" charset="-122"/>
                <a:cs typeface="Calibri" pitchFamily="34" charset="-120"/>
              </a:rPr>
              <a:t>Deeper evaluation and a forthcoming publication</a:t>
            </a:r>
            <a:endParaRPr lang="en-US" sz="1700" dirty="0"/>
          </a:p>
        </p:txBody>
      </p:sp>
      <p:sp>
        <p:nvSpPr>
          <p:cNvPr id="16" name="Shape 10"/>
          <p:cNvSpPr/>
          <p:nvPr/>
        </p:nvSpPr>
        <p:spPr>
          <a:xfrm>
            <a:off x="640080" y="4709160"/>
            <a:ext cx="10908792" cy="960120"/>
          </a:xfrm>
          <a:prstGeom prst="roundRect">
            <a:avLst>
              <a:gd name="adj" fmla="val 9524"/>
            </a:avLst>
          </a:prstGeom>
          <a:solidFill>
            <a:srgbClr val="FFFFFF"/>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7" name="Shape 11"/>
          <p:cNvSpPr/>
          <p:nvPr/>
        </p:nvSpPr>
        <p:spPr>
          <a:xfrm>
            <a:off x="960120" y="4914900"/>
            <a:ext cx="548640" cy="548640"/>
          </a:xfrm>
          <a:prstGeom prst="ellipse">
            <a:avLst/>
          </a:prstGeom>
          <a:solidFill>
            <a:srgbClr val="2E6E8E"/>
          </a:solidFill>
          <a:ln/>
        </p:spPr>
        <p:txBody>
          <a:bodyPr/>
          <a:lstStyle/>
          <a:p>
            <a:endParaRPr lang="en-US"/>
          </a:p>
        </p:txBody>
      </p:sp>
      <p:pic>
        <p:nvPicPr>
          <p:cNvPr id="18" name="Image 4" descr="preencoded.png"/>
          <p:cNvPicPr>
            <a:picLocks noChangeAspect="1"/>
          </p:cNvPicPr>
          <p:nvPr/>
        </p:nvPicPr>
        <p:blipFill>
          <a:blip r:embed="rId7"/>
          <a:stretch>
            <a:fillRect/>
          </a:stretch>
        </p:blipFill>
        <p:spPr>
          <a:xfrm>
            <a:off x="1108253" y="5063033"/>
            <a:ext cx="252374" cy="252374"/>
          </a:xfrm>
          <a:prstGeom prst="rect">
            <a:avLst/>
          </a:prstGeom>
        </p:spPr>
      </p:pic>
      <p:sp>
        <p:nvSpPr>
          <p:cNvPr id="19" name="Text 12"/>
          <p:cNvSpPr/>
          <p:nvPr/>
        </p:nvSpPr>
        <p:spPr>
          <a:xfrm>
            <a:off x="1783080" y="4709160"/>
            <a:ext cx="9509760" cy="960120"/>
          </a:xfrm>
          <a:prstGeom prst="rect">
            <a:avLst/>
          </a:prstGeom>
          <a:noFill/>
          <a:ln/>
        </p:spPr>
        <p:txBody>
          <a:bodyPr wrap="square" lIns="0" tIns="0" rIns="0" bIns="0" rtlCol="0" anchor="ctr"/>
          <a:lstStyle/>
          <a:p>
            <a:pPr marL="0" indent="0">
              <a:buNone/>
            </a:pPr>
            <a:r>
              <a:rPr lang="en-US" sz="1700" b="1" dirty="0">
                <a:solidFill>
                  <a:srgbClr val="243425"/>
                </a:solidFill>
                <a:latin typeface="Calibri" pitchFamily="34" charset="0"/>
                <a:ea typeface="Calibri" pitchFamily="34" charset="-122"/>
                <a:cs typeface="Calibri" pitchFamily="34" charset="-120"/>
              </a:rPr>
              <a:t>Continuous refinement driven by user feedback</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FF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58368"/>
          </a:xfrm>
          <a:prstGeom prst="rect">
            <a:avLst/>
          </a:prstGeom>
          <a:solidFill>
            <a:srgbClr val="A8D08D"/>
          </a:solidFill>
          <a:ln/>
        </p:spPr>
        <p:txBody>
          <a:bodyPr/>
          <a:lstStyle/>
          <a:p>
            <a:endParaRPr lang="en-US"/>
          </a:p>
        </p:txBody>
      </p:sp>
      <p:pic>
        <p:nvPicPr>
          <p:cNvPr id="3" name="Image 0" descr="assets/eu_flag.png"/>
          <p:cNvPicPr>
            <a:picLocks noChangeAspect="1"/>
          </p:cNvPicPr>
          <p:nvPr/>
        </p:nvPicPr>
        <p:blipFill>
          <a:blip r:embed="rId3"/>
          <a:stretch>
            <a:fillRect/>
          </a:stretch>
        </p:blipFill>
        <p:spPr>
          <a:xfrm>
            <a:off x="292608" y="164592"/>
            <a:ext cx="1463040" cy="326441"/>
          </a:xfrm>
          <a:prstGeom prst="rect">
            <a:avLst/>
          </a:prstGeom>
        </p:spPr>
      </p:pic>
      <p:sp>
        <p:nvSpPr>
          <p:cNvPr id="4" name="Text 1"/>
          <p:cNvSpPr/>
          <p:nvPr/>
        </p:nvSpPr>
        <p:spPr>
          <a:xfrm>
            <a:off x="1920240" y="0"/>
            <a:ext cx="9052560" cy="658368"/>
          </a:xfrm>
          <a:prstGeom prst="rect">
            <a:avLst/>
          </a:prstGeom>
          <a:noFill/>
          <a:ln/>
        </p:spPr>
        <p:txBody>
          <a:bodyPr wrap="square" lIns="0" tIns="0" rIns="0" bIns="0" rtlCol="0" anchor="ctr"/>
          <a:lstStyle/>
          <a:p>
            <a:pPr marL="0" indent="0" algn="l">
              <a:buNone/>
            </a:pPr>
            <a:r>
              <a:rPr lang="en-US" sz="1400" b="1" dirty="0">
                <a:solidFill>
                  <a:srgbClr val="1B3A24"/>
                </a:solidFill>
                <a:latin typeface="Calibri" pitchFamily="34" charset="0"/>
                <a:ea typeface="Calibri" pitchFamily="34" charset="-122"/>
                <a:cs typeface="Calibri" pitchFamily="34" charset="-120"/>
              </a:rPr>
              <a:t>SEEN: Social Entrepreneurship Ecosystems Network</a:t>
            </a:r>
            <a:endParaRPr lang="en-US" sz="1400" dirty="0"/>
          </a:p>
        </p:txBody>
      </p:sp>
      <p:pic>
        <p:nvPicPr>
          <p:cNvPr id="5" name="Image 1" descr="assets/seen_logo.png"/>
          <p:cNvPicPr>
            <a:picLocks noChangeAspect="1"/>
          </p:cNvPicPr>
          <p:nvPr/>
        </p:nvPicPr>
        <p:blipFill>
          <a:blip r:embed="rId4"/>
          <a:stretch>
            <a:fillRect/>
          </a:stretch>
        </p:blipFill>
        <p:spPr>
          <a:xfrm>
            <a:off x="11521440" y="100584"/>
            <a:ext cx="457200" cy="457200"/>
          </a:xfrm>
          <a:prstGeom prst="rect">
            <a:avLst/>
          </a:prstGeom>
        </p:spPr>
      </p:pic>
      <p:sp>
        <p:nvSpPr>
          <p:cNvPr id="6" name="Text 2"/>
          <p:cNvSpPr/>
          <p:nvPr/>
        </p:nvSpPr>
        <p:spPr>
          <a:xfrm>
            <a:off x="548640" y="6510528"/>
            <a:ext cx="11091672" cy="310896"/>
          </a:xfrm>
          <a:prstGeom prst="rect">
            <a:avLst/>
          </a:prstGeom>
          <a:noFill/>
          <a:ln/>
        </p:spPr>
        <p:txBody>
          <a:bodyPr wrap="square" lIns="0" tIns="0" rIns="0" bIns="0" rtlCol="0" anchor="ctr"/>
          <a:lstStyle/>
          <a:p>
            <a:pPr marL="0" indent="0" algn="ctr">
              <a:buNone/>
            </a:pPr>
            <a:r>
              <a:rPr lang="en-US" sz="700" dirty="0">
                <a:solidFill>
                  <a:srgbClr val="8AA284"/>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700" dirty="0"/>
          </a:p>
        </p:txBody>
      </p:sp>
      <p:pic>
        <p:nvPicPr>
          <p:cNvPr id="7" name="Image 2" descr="assets/seen_logo.png"/>
          <p:cNvPicPr>
            <a:picLocks noChangeAspect="1"/>
          </p:cNvPicPr>
          <p:nvPr/>
        </p:nvPicPr>
        <p:blipFill>
          <a:blip r:embed="rId4"/>
          <a:stretch>
            <a:fillRect/>
          </a:stretch>
        </p:blipFill>
        <p:spPr>
          <a:xfrm>
            <a:off x="5733288" y="1554480"/>
            <a:ext cx="731520" cy="731520"/>
          </a:xfrm>
          <a:prstGeom prst="rect">
            <a:avLst/>
          </a:prstGeom>
        </p:spPr>
      </p:pic>
      <p:sp>
        <p:nvSpPr>
          <p:cNvPr id="8" name="Text 3"/>
          <p:cNvSpPr/>
          <p:nvPr/>
        </p:nvSpPr>
        <p:spPr>
          <a:xfrm>
            <a:off x="914400" y="2377440"/>
            <a:ext cx="10360152" cy="731520"/>
          </a:xfrm>
          <a:prstGeom prst="rect">
            <a:avLst/>
          </a:prstGeom>
          <a:noFill/>
          <a:ln/>
        </p:spPr>
        <p:txBody>
          <a:bodyPr wrap="square" lIns="0" tIns="0" rIns="0" bIns="0" rtlCol="0" anchor="ctr"/>
          <a:lstStyle/>
          <a:p>
            <a:pPr marL="0" indent="0" algn="ctr">
              <a:buNone/>
            </a:pPr>
            <a:r>
              <a:rPr lang="en-US" sz="4000" b="1" dirty="0">
                <a:solidFill>
                  <a:srgbClr val="1B5E20"/>
                </a:solidFill>
                <a:latin typeface="Calibri" pitchFamily="34" charset="0"/>
                <a:ea typeface="Calibri" pitchFamily="34" charset="-122"/>
                <a:cs typeface="Calibri" pitchFamily="34" charset="-120"/>
              </a:rPr>
              <a:t>Thank you</a:t>
            </a:r>
            <a:endParaRPr lang="en-US" sz="4000" dirty="0"/>
          </a:p>
        </p:txBody>
      </p:sp>
      <p:sp>
        <p:nvSpPr>
          <p:cNvPr id="9" name="Text 4"/>
          <p:cNvSpPr/>
          <p:nvPr/>
        </p:nvSpPr>
        <p:spPr>
          <a:xfrm>
            <a:off x="914400" y="3154680"/>
            <a:ext cx="10360152" cy="365760"/>
          </a:xfrm>
          <a:prstGeom prst="rect">
            <a:avLst/>
          </a:prstGeom>
          <a:noFill/>
          <a:ln/>
        </p:spPr>
        <p:txBody>
          <a:bodyPr wrap="square" lIns="0" tIns="0" rIns="0" bIns="0" rtlCol="0" anchor="ctr"/>
          <a:lstStyle/>
          <a:p>
            <a:pPr marL="0" indent="0" algn="ctr">
              <a:buNone/>
            </a:pPr>
            <a:r>
              <a:rPr lang="en-US" sz="1500" i="1" dirty="0">
                <a:solidFill>
                  <a:srgbClr val="5E705E"/>
                </a:solidFill>
                <a:latin typeface="Calibri" pitchFamily="34" charset="0"/>
                <a:ea typeface="Calibri" pitchFamily="34" charset="-122"/>
                <a:cs typeface="Calibri" pitchFamily="34" charset="-120"/>
              </a:rPr>
              <a:t>Questions and discussion welcome</a:t>
            </a:r>
            <a:endParaRPr lang="en-US" sz="1500" dirty="0"/>
          </a:p>
        </p:txBody>
      </p:sp>
      <p:sp>
        <p:nvSpPr>
          <p:cNvPr id="10" name="Shape 5"/>
          <p:cNvSpPr/>
          <p:nvPr/>
        </p:nvSpPr>
        <p:spPr>
          <a:xfrm>
            <a:off x="3355848" y="3749040"/>
            <a:ext cx="5486400" cy="1920240"/>
          </a:xfrm>
          <a:prstGeom prst="roundRect">
            <a:avLst>
              <a:gd name="adj" fmla="val 3810"/>
            </a:avLst>
          </a:prstGeom>
          <a:solidFill>
            <a:srgbClr val="ECF5E6"/>
          </a:solidFill>
          <a:ln w="12700">
            <a:solidFill>
              <a:srgbClr val="D8E6CC"/>
            </a:solidFill>
            <a:prstDash val="solid"/>
          </a:ln>
          <a:effectLst>
            <a:outerShdw blurRad="88900" dist="25400" dir="5400000" algn="bl" rotWithShape="0">
              <a:srgbClr val="000000">
                <a:alpha val="10000"/>
              </a:srgbClr>
            </a:outerShdw>
          </a:effectLst>
        </p:spPr>
        <p:txBody>
          <a:bodyPr/>
          <a:lstStyle/>
          <a:p>
            <a:endParaRPr lang="en-US"/>
          </a:p>
        </p:txBody>
      </p:sp>
      <p:sp>
        <p:nvSpPr>
          <p:cNvPr id="11" name="Text 6"/>
          <p:cNvSpPr/>
          <p:nvPr/>
        </p:nvSpPr>
        <p:spPr>
          <a:xfrm>
            <a:off x="3447288" y="3886200"/>
            <a:ext cx="5303520" cy="1645920"/>
          </a:xfrm>
          <a:prstGeom prst="rect">
            <a:avLst/>
          </a:prstGeom>
          <a:noFill/>
          <a:ln/>
        </p:spPr>
        <p:txBody>
          <a:bodyPr wrap="square" lIns="0" tIns="0" rIns="0" bIns="0" rtlCol="0" anchor="ctr"/>
          <a:lstStyle/>
          <a:p>
            <a:pPr marL="0" indent="0" algn="ctr">
              <a:spcAft>
                <a:spcPts val="600"/>
              </a:spcAft>
              <a:buNone/>
            </a:pPr>
            <a:r>
              <a:rPr lang="en-US" sz="1800" b="1" dirty="0">
                <a:solidFill>
                  <a:srgbClr val="243425"/>
                </a:solidFill>
                <a:latin typeface="Calibri" pitchFamily="34" charset="0"/>
                <a:ea typeface="Calibri" pitchFamily="34" charset="-122"/>
                <a:cs typeface="Calibri" pitchFamily="34" charset="-120"/>
              </a:rPr>
              <a:t>Angel Marinov</a:t>
            </a:r>
            <a:endParaRPr lang="en-US" sz="1800" dirty="0"/>
          </a:p>
          <a:p>
            <a:pPr marL="0" indent="0" algn="ctr">
              <a:spcAft>
                <a:spcPts val="600"/>
              </a:spcAft>
              <a:buNone/>
            </a:pPr>
            <a:r>
              <a:rPr lang="en-US" sz="1300" dirty="0">
                <a:solidFill>
                  <a:srgbClr val="5E705E"/>
                </a:solidFill>
                <a:latin typeface="Calibri" pitchFamily="34" charset="0"/>
                <a:ea typeface="Calibri" pitchFamily="34" charset="-122"/>
                <a:cs typeface="Calibri" pitchFamily="34" charset="-120"/>
              </a:rPr>
              <a:t>Technical University of Varna</a:t>
            </a:r>
            <a:endParaRPr lang="en-US" sz="1800" dirty="0"/>
          </a:p>
          <a:p>
            <a:pPr marL="0" indent="0" algn="ctr">
              <a:spcAft>
                <a:spcPts val="600"/>
              </a:spcAft>
              <a:buNone/>
            </a:pPr>
            <a:r>
              <a:rPr lang="en-US" sz="1400" dirty="0">
                <a:solidFill>
                  <a:srgbClr val="1F6B75"/>
                </a:solidFill>
                <a:latin typeface="Calibri" pitchFamily="34" charset="0"/>
                <a:ea typeface="Calibri" pitchFamily="34" charset="-122"/>
                <a:cs typeface="Calibri" pitchFamily="34" charset="-120"/>
              </a:rPr>
              <a:t>a.marinov@tu-varna.bg</a:t>
            </a:r>
            <a:endParaRPr lang="en-US" sz="1800" dirty="0"/>
          </a:p>
          <a:p>
            <a:pPr marL="0" indent="0" algn="ctr">
              <a:spcAft>
                <a:spcPts val="600"/>
              </a:spcAft>
              <a:buNone/>
            </a:pPr>
            <a:r>
              <a:rPr lang="en-US" sz="1400" b="1" dirty="0">
                <a:solidFill>
                  <a:srgbClr val="2E7D4F"/>
                </a:solidFill>
                <a:latin typeface="Calibri" pitchFamily="34" charset="0"/>
                <a:ea typeface="Calibri" pitchFamily="34" charset="-122"/>
                <a:cs typeface="Calibri" pitchFamily="34" charset="-120"/>
              </a:rPr>
              <a:t>Platform:  seen.tu-varna.bg</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1401</Words>
  <Application>Microsoft Office PowerPoint</Application>
  <PresentationFormat>Widescreen</PresentationFormat>
  <Paragraphs>139</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AI-Powered Chatbot Platform for Student Entrepreneurship Support</dc:title>
  <dc:subject>PptxGenJS Presentation</dc:subject>
  <dc:creator>Angel Marinov</dc:creator>
  <cp:lastModifiedBy>Angel Marinov</cp:lastModifiedBy>
  <cp:revision>2</cp:revision>
  <dcterms:created xsi:type="dcterms:W3CDTF">2026-06-18T19:08:31Z</dcterms:created>
  <dcterms:modified xsi:type="dcterms:W3CDTF">2026-06-18T19:17:11Z</dcterms:modified>
</cp:coreProperties>
</file>