
<file path=[Content_Types].xml><?xml version="1.0" encoding="utf-8"?>
<ns0:Types xmlns:ns0="http://schemas.openxmlformats.org/package/2006/content-types">
  <ns0:Default Extension="xml" ContentType="application/vnd.openxmlformats-package.core-properties+xml"/>
  <ns0:Default Extension="png" ContentType="image/png"/>
  <ns0:Default Extension="rels" ContentType="application/vnd.openxmlformats-package.relationships+xml"/>
  <ns0:Override PartName="/docProps/app.xml" ContentType="application/vnd.openxmlformats-officedocument.extended-properties+xml"/>
  <ns0:Override PartName="/ppt/presentation.xml" ContentType="application/vnd.openxmlformats-officedocument.presentationml.presentation.main+xml"/>
  <ns0:Override PartName="/ppt/theme/theme1.xml" ContentType="application/vnd.openxmlformats-officedocument.theme+xml"/>
  <ns0:Override PartName="/ppt/slideMasters/slideMaster1.xml" ContentType="application/vnd.openxmlformats-officedocument.presentationml.slideMaster+xml"/>
  <ns0:Override PartName="/ppt/slideMasters/theme/theme2.xml" ContentType="application/vnd.openxmlformats-officedocument.theme+xml"/>
  <ns0:Override PartName="/ppt/slideLayouts/slideLayout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slideLayouts/slideLayout4.xml" ContentType="application/vnd.openxmlformats-officedocument.presentationml.slideLayout+xml"/>
  <ns0:Override PartName="/ppt/slideLayouts/slideLayout5.xml" ContentType="application/vnd.openxmlformats-officedocument.presentationml.slideLayout+xml"/>
  <ns0:Override PartName="/ppt/slideLayouts/slideLayout6.xml" ContentType="application/vnd.openxmlformats-officedocument.presentationml.slideLayout+xml"/>
  <ns0:Override PartName="/ppt/slideLayouts/slideLayout7.xml" ContentType="application/vnd.openxmlformats-officedocument.presentationml.slideLayout+xml"/>
  <ns0:Override PartName="/ppt/slideLayouts/slideLayout8.xml" ContentType="application/vnd.openxmlformats-officedocument.presentationml.slideLayout+xml"/>
  <ns0:Override PartName="/ppt/slideLayouts/slideLayout9.xml" ContentType="application/vnd.openxmlformats-officedocument.presentationml.slideLayout+xml"/>
  <ns0:Override PartName="/ppt/slideLayouts/slideLayout10.xml" ContentType="application/vnd.openxmlformats-officedocument.presentationml.slideLayout+xml"/>
  <ns0:Override PartName="/ppt/slideLayouts/slideLayout11.xml" ContentType="application/vnd.openxmlformats-officedocument.presentationml.slideLayout+xml"/>
  <ns0:Override PartName="/ppt/presProps.xml" ContentType="application/vnd.openxmlformats-officedocument.presentationml.presProps+xml"/>
  <ns0:Override PartName="/ppt/viewProps.xml" ContentType="application/vnd.openxmlformats-officedocument.presentationml.viewProps+xml"/>
  <ns0:Override PartName="/ppt/tableStyles.xml" ContentType="application/vnd.openxmlformats-officedocument.presentationml.tableStyles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</ns0: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a77fc393f054b54" /><Relationship Type="http://schemas.openxmlformats.org/officeDocument/2006/relationships/extended-properties" Target="/docProps/app.xml" Id="Ra4e22e941a214635" /><Relationship Type="http://schemas.openxmlformats.org/officeDocument/2006/relationships/officeDocument" Target="/ppt/presentation.xml" Id="Rd9049ab56b4740d1" /></Relationships>
</file>

<file path=ppt/presentation.xml><?xml version="1.0" encoding="utf-8"?>
<ns0:presentation xmlns:ns0="http://schemas.openxmlformats.org/presentationml/2006/main" xmlns:ns1="http://schemas.openxmlformats.org/officeDocument/2006/relationships">
  <ns0:sldMasterIdLst>
    <ns0:sldMasterId id="2147483648" ns1:id="R46e7a0e15a434c34"/>
  </ns0:sldMasterIdLst>
  <ns0:sldIdLst>
    <ns0:sldId id="256" ns1:id="R2c01dabfd94d41ef"/>
    <ns0:sldId id="257" ns1:id="R07e3d5a494c045ab"/>
    <ns0:sldId id="258" ns1:id="R572da5e6294b4842"/>
    <ns0:sldId id="259" ns1:id="R60e051a6674446d7"/>
    <ns0:sldId id="260" ns1:id="Re7c11b8028154730"/>
    <ns0:sldId id="261" ns1:id="R10b7848fbe184846"/>
    <ns0:sldId id="262" ns1:id="Rec0b3b5e3dd042e8"/>
    <ns0:sldId id="263" ns1:id="Rd01f92a36ac54277"/>
  </ns0:sldIdLst>
  <ns0:sldSz cx="12192000" cy="6858000"/>
  <ns0:notesSz cx="6858000" cy="9144000"/>
</ns0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?>
<ns0:Relationships xmlns:ns0="http://schemas.openxmlformats.org/package/2006/relationships"><ns0:Relationship Type="http://schemas.openxmlformats.org/officeDocument/2006/relationships/theme" Target="/ppt/theme/theme1.xml" Id="Rc2781676232d4331" /><ns0:Relationship Type="http://schemas.openxmlformats.org/officeDocument/2006/relationships/slideMaster" Target="/ppt/slideMasters/slideMaster1.xml" Id="R46e7a0e15a434c34" /><ns0:Relationship Type="http://schemas.openxmlformats.org/officeDocument/2006/relationships/presProps" Target="/ppt/presProps.xml" Id="Re14f38f2ae0c473a" /><ns0:Relationship Type="http://schemas.openxmlformats.org/officeDocument/2006/relationships/viewProps" Target="/ppt/viewProps.xml" Id="Rdc251e786e1649d8" /><ns0:Relationship Type="http://schemas.openxmlformats.org/officeDocument/2006/relationships/tableStyles" Target="/ppt/tableStyles.xml" Id="R44feeb3ed2464fbe" /><ns0:Relationship Type="http://schemas.openxmlformats.org/officeDocument/2006/relationships/slide" Target="/ppt/slides/slide1.xml" Id="R2c01dabfd94d41ef" /><ns0:Relationship Type="http://schemas.openxmlformats.org/officeDocument/2006/relationships/slide" Target="/ppt/slides/slide2.xml" Id="R07e3d5a494c045ab" /><ns0:Relationship Type="http://schemas.openxmlformats.org/officeDocument/2006/relationships/slide" Target="/ppt/slides/slide3.xml" Id="R572da5e6294b4842" /><ns0:Relationship Type="http://schemas.openxmlformats.org/officeDocument/2006/relationships/slide" Target="/ppt/slides/slide4.xml" Id="R60e051a6674446d7" /><ns0:Relationship Type="http://schemas.openxmlformats.org/officeDocument/2006/relationships/slide" Target="/ppt/slides/slide5.xml" Id="Re7c11b8028154730" /><ns0:Relationship Type="http://schemas.openxmlformats.org/officeDocument/2006/relationships/slide" Target="/ppt/slides/slide6.xml" Id="R10b7848fbe184846" /><ns0:Relationship Type="http://schemas.openxmlformats.org/officeDocument/2006/relationships/slide" Target="/ppt/slides/slide7.xml" Id="Rec0b3b5e3dd042e8" /><ns0:Relationship Type="http://schemas.openxmlformats.org/officeDocument/2006/relationships/slide" Target="/ppt/slides/slide8.xml" Id="Rd01f92a36ac54277" /></ns0: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fca3833ce4494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57e67e431a412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45456ebfe6480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dc4f07e66b4b0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78a59c3141425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417dd08fe549a6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d13db258b54cc3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b71163ec4743cb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cf91ad8db444df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3c686980294303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35c1866ab74ed2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6F1CB89-BF3D-4162-9D36-3A961790C578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524000" y="1122363"/>
            <a:ext cx="9144000" cy="2387600"/>
          </a:xfrm>
        </p:spPr>
        <p:txBody>
          <a:bodyPr xmlns:a="http://schemas.openxmlformats.org/drawingml/2006/main" anchor="b"/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04B8D964-A987-45AC-B3DB-700CE8273C1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24000" y="3602038"/>
            <a:ext cx="9144000" cy="1655762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DE9B7D94-973F-40B2-8DCE-22DC580D022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8523126-083B-44BB-A5EC-A0ABFC47F430}" type="datetimeFigureOut">
              <a:t>12.6.2026 г.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EA285FB-7A06-4ABA-8AE8-970EFB05446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CEADE35-B13E-44A3-B164-5D7C52AF908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CF3B803-6F90-4506-A87C-4ED77BBCF764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2D87B52-062C-4212-A8AA-2EADEDC98E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4FD63D1-F55C-4FE8-B2F1-5589A0493C5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4AF6390-6231-4AD0-A912-AFD785793F0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8523126-083B-44BB-A5EC-A0ABFC47F430}" type="datetimeFigureOut">
              <a:t>12.6.2026 г.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9AE21EB-EEB3-402F-BF4D-940E041F2F8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C429907-191E-4694-89E1-04B18ACA289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CF3B803-6F90-4506-A87C-4ED77BBCF764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75D3CA4-5271-4718-8695-EC2B83BC718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1850" y="1709738"/>
            <a:ext cx="10515600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D63F03D-5F56-4726-9094-B0454A66F48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1850" y="4589463"/>
            <a:ext cx="10515600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B4A8A48-610A-4654-B6AA-4314ED758A3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8523126-083B-44BB-A5EC-A0ABFC47F430}" type="datetimeFigureOut">
              <a:t>12.6.2026 г.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C8F3751-00D0-4F52-AF2D-F853B2542F4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C90E4F3-2E0D-485F-8447-9D015266A38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CF3B803-6F90-4506-A87C-4ED77BBCF764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06562A0-DF96-46FB-AED7-E32E40B022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87DA0F0-086B-40AB-BCB5-DBD6F285DCB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38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3C3E9E8D-EE5D-4372-AB0C-5713F5F7E75A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72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6BA68CF2-21DF-48B5-89C8-5CA8E19A281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8523126-083B-44BB-A5EC-A0ABFC47F430}" type="datetimeFigureOut">
              <a:t>12.6.2026 г.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3340E7B9-F13C-4E72-9A55-1BFE1606BB6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2409614-F8F0-495F-80EB-CCA063A98D8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CF3B803-6F90-4506-A87C-4ED77BBCF764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96F2890-C751-41D6-999C-A6795E2846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E3A5B3D3-3B40-4C1D-9710-AD95182C2D0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9788" y="1681163"/>
            <a:ext cx="5157787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1EC52829-6EC1-47C5-AEBD-65D6F8B93F7B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839788" y="2505075"/>
            <a:ext cx="5157787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B56A2B7A-62AB-4E8D-9327-E3E52A022AC8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72200" y="1681163"/>
            <a:ext cx="5183188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EB1AE2F5-182C-44BA-B236-F30F6D14CB2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72200" y="2505075"/>
            <a:ext cx="5183188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2172A9E7-2F1D-41E8-A094-E55AA5E5575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8523126-083B-44BB-A5EC-A0ABFC47F430}" type="datetimeFigureOut">
              <a:t>12.6.2026 г.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16FE70C7-E760-404D-9AF0-4C159F5A679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7FE3C9B-3AA3-45CA-BDB9-CA2B828B487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CF3B803-6F90-4506-A87C-4ED77BBCF764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22E23F4-E74D-4EFA-AC80-11F2BD19F5E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8EAE372A-2469-4A1E-809B-483534C297F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8523126-083B-44BB-A5EC-A0ABFC47F430}" type="datetimeFigureOut">
              <a:t>12.6.2026 г.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B9F994A0-B654-4103-B6D1-ACDA278B2C0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655617E4-0703-4B8C-BF48-F12E3065DA0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CF3B803-6F90-4506-A87C-4ED77BBCF764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BE45249A-1E9B-487E-BB43-46B3F3C6C24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8523126-083B-44BB-A5EC-A0ABFC47F430}" type="datetimeFigureOut">
              <a:t>12.6.2026 г.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200E3333-D705-4760-B40D-D664255E8D5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73E2D007-BDCA-44C9-94D0-544D09617C0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CF3B803-6F90-4506-A87C-4ED77BBCF764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46F5B96-3346-44A0-91FB-42A361DB2FF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79D7AF7-BFBE-4244-AF55-4D8F696979A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107DAE2-F3F3-43FF-9642-AB1B7F7CFC2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8610F95-2F89-4145-ACB8-734C5C66BFC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8523126-083B-44BB-A5EC-A0ABFC47F430}" type="datetimeFigureOut">
              <a:t>12.6.2026 г.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9471895D-511B-49BE-BC5B-54A094FB827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6FCAE1A5-1822-4C0A-8324-99DECE13984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CF3B803-6F90-4506-A87C-4ED77BBCF764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9E3A1AE-E6D9-42B1-A82D-DE2FFE58045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D98A0EED-31E7-470F-B6C7-92F768D708E7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7270B94D-06C6-41C9-B17B-9224183EFA6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CD52A849-D590-4F0E-B6AB-4EE53D9845F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8523126-083B-44BB-A5EC-A0ABFC47F430}" type="datetimeFigureOut">
              <a:t>12.6.2026 г.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F0C8C2B3-A348-442B-A6DC-618DE5E29F7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798A27E-DDDB-4D52-923B-BD09795155A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CF3B803-6F90-4506-A87C-4ED77BBCF764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C5C2951-B64B-4922-8B73-C52A2D60183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1984E884-67D3-44D3-BA41-F3580219EFF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B115018-B2C0-4FD1-921A-893C51DEB95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8523126-083B-44BB-A5EC-A0ABFC47F430}" type="datetimeFigureOut">
              <a:t>12.6.2026 г.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CF07F40-3FE1-43AF-BF8E-9B97B4CC1D9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48DBAE1-0BFA-4550-9F00-D4C74F59E83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CF3B803-6F90-4506-A87C-4ED77BBCF764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91DF4699-7F0C-4E1F-98EA-4C7B0DDECE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724900" y="365125"/>
            <a:ext cx="26289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49E92A5B-ED86-4922-BD70-DB7C330891F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365125"/>
            <a:ext cx="77343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DC8B7FB3-A30D-435C-9815-2524B15826A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8523126-083B-44BB-A5EC-A0ABFC47F430}" type="datetimeFigureOut">
              <a:t>12.6.2026 г.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8F78B2F-8B72-4105-AFF1-CA3F762674D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5A45DDF-F3A8-4C63-805C-D3A4D743CF3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CF3B803-6F90-4506-A87C-4ED77BBCF764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eb12f9e5fc54e49" /><Relationship Type="http://schemas.openxmlformats.org/officeDocument/2006/relationships/slideLayout" Target="/ppt/slideLayouts/slideLayout1.xml" Id="Ree37e045e59c429a" /><Relationship Type="http://schemas.openxmlformats.org/officeDocument/2006/relationships/slideLayout" Target="/ppt/slideLayouts/slideLayout2.xml" Id="R281434c9b574487f" /><Relationship Type="http://schemas.openxmlformats.org/officeDocument/2006/relationships/slideLayout" Target="/ppt/slideLayouts/slideLayout3.xml" Id="R526547ea484c4a5e" /><Relationship Type="http://schemas.openxmlformats.org/officeDocument/2006/relationships/slideLayout" Target="/ppt/slideLayouts/slideLayout4.xml" Id="Rc580c191acf14a50" /><Relationship Type="http://schemas.openxmlformats.org/officeDocument/2006/relationships/slideLayout" Target="/ppt/slideLayouts/slideLayout5.xml" Id="R5b83fb71a3e747bc" /><Relationship Type="http://schemas.openxmlformats.org/officeDocument/2006/relationships/slideLayout" Target="/ppt/slideLayouts/slideLayout6.xml" Id="R2b931ebbd42d4553" /><Relationship Type="http://schemas.openxmlformats.org/officeDocument/2006/relationships/slideLayout" Target="/ppt/slideLayouts/slideLayout7.xml" Id="R97287201e4a04240" /><Relationship Type="http://schemas.openxmlformats.org/officeDocument/2006/relationships/slideLayout" Target="/ppt/slideLayouts/slideLayout8.xml" Id="R5a528e1cb2e042c8" /><Relationship Type="http://schemas.openxmlformats.org/officeDocument/2006/relationships/slideLayout" Target="/ppt/slideLayouts/slideLayout9.xml" Id="R7c188c4574dc491f" /><Relationship Type="http://schemas.openxmlformats.org/officeDocument/2006/relationships/slideLayout" Target="/ppt/slideLayouts/slideLayout10.xml" Id="R033e5f1c1d7f46b1" /><Relationship Type="http://schemas.openxmlformats.org/officeDocument/2006/relationships/slideLayout" Target="/ppt/slideLayouts/slideLayout11.xml" Id="R8a05e474629347a8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6E84DF8B-0F6E-453D-9A20-7F23FB1961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10515600" cy="13255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1CBD2DE0-7E6F-4BEF-A49B-CD4E6DCD1B4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10515600" cy="435133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C1D2C62-76AF-42BD-B683-506C4A2C93B3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98523126-083B-44BB-A5EC-A0ABFC47F430}" type="datetimeFigureOut">
              <a:t>12.6.2026 г.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48D2802-20F4-4BD0-9E31-FAA537453C26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454F76E-963B-471C-B444-0F6D54BB9710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8CF3B803-6F90-4506-A87C-4ED77BBCF764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e37e045e59c429a"/>
    <p:sldLayoutId xmlns:r="http://schemas.openxmlformats.org/officeDocument/2006/relationships" id="2147483650" r:id="R281434c9b574487f"/>
    <p:sldLayoutId xmlns:r="http://schemas.openxmlformats.org/officeDocument/2006/relationships" id="2147483651" r:id="R526547ea484c4a5e"/>
    <p:sldLayoutId xmlns:r="http://schemas.openxmlformats.org/officeDocument/2006/relationships" id="2147483652" r:id="Rc580c191acf14a50"/>
    <p:sldLayoutId xmlns:r="http://schemas.openxmlformats.org/officeDocument/2006/relationships" id="2147483653" r:id="R5b83fb71a3e747bc"/>
    <p:sldLayoutId xmlns:r="http://schemas.openxmlformats.org/officeDocument/2006/relationships" id="2147483654" r:id="R2b931ebbd42d4553"/>
    <p:sldLayoutId xmlns:r="http://schemas.openxmlformats.org/officeDocument/2006/relationships" id="2147483655" r:id="R97287201e4a04240"/>
    <p:sldLayoutId xmlns:r="http://schemas.openxmlformats.org/officeDocument/2006/relationships" id="2147483656" r:id="R5a528e1cb2e042c8"/>
    <p:sldLayoutId xmlns:r="http://schemas.openxmlformats.org/officeDocument/2006/relationships" id="2147483657" r:id="R7c188c4574dc491f"/>
    <p:sldLayoutId xmlns:r="http://schemas.openxmlformats.org/officeDocument/2006/relationships" id="2147483658" r:id="R033e5f1c1d7f46b1"/>
    <p:sldLayoutId xmlns:r="http://schemas.openxmlformats.org/officeDocument/2006/relationships" id="2147483659" r:id="R8a05e474629347a8"/>
  </p:sldLayoutIdLst>
  <p:txStyles>
    <p:titleStyle>
      <a:lvl1pPr xmlns:a="http://schemas.openxmlformats.org/drawingml/2006/main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3a6a25e7f2784af0" /><ns0:Relationship Type="http://schemas.openxmlformats.org/officeDocument/2006/relationships/image" Target="/ppt/media/image.png" Id="R46fc00c2179f48a6" /><ns0:Relationship Type="http://schemas.openxmlformats.org/officeDocument/2006/relationships/image" Target="/ppt/media/image2.png" Id="R17a6fb57f30c4e7d" /><ns0:Relationship Type="http://schemas.openxmlformats.org/officeDocument/2006/relationships/image" Target="/ppt/media/image3.png" Id="R67e5c88212484c63" /></ns0:Relationships>
</file>

<file path=ppt/slides/_rels/slide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7b858c3877b14f37" /><ns0:Relationship Type="http://schemas.openxmlformats.org/officeDocument/2006/relationships/image" Target="/ppt/media/image.png" Id="R6994bcf5a5a144b3" /><ns0:Relationship Type="http://schemas.openxmlformats.org/officeDocument/2006/relationships/image" Target="/ppt/media/image2.png" Id="R3087259f76d34ed2" /><ns0:Relationship Type="http://schemas.openxmlformats.org/officeDocument/2006/relationships/image" Target="/ppt/media/image4.png" Id="Rea3f255db768458f" /></ns0:Relationships>
</file>

<file path=ppt/slides/_rels/slide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8a9bd8cfe7c14e4e" /><ns0:Relationship Type="http://schemas.openxmlformats.org/officeDocument/2006/relationships/image" Target="/ppt/media/image.png" Id="R37d856fe517440bb" /><ns0:Relationship Type="http://schemas.openxmlformats.org/officeDocument/2006/relationships/image" Target="/ppt/media/image2.png" Id="R6961212be1754938" /></ns0:Relationships>
</file>

<file path=ppt/slides/_rels/slide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51b1ab4155254786" /><ns0:Relationship Type="http://schemas.openxmlformats.org/officeDocument/2006/relationships/image" Target="/ppt/media/image.png" Id="R0aa29b7fbd2741f5" /><ns0:Relationship Type="http://schemas.openxmlformats.org/officeDocument/2006/relationships/image" Target="/ppt/media/image2.png" Id="R52a5ccc861e1493f" /></ns0:Relationships>
</file>

<file path=ppt/slides/_rels/slide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8a4aa0b6d7c94007" /><ns0:Relationship Type="http://schemas.openxmlformats.org/officeDocument/2006/relationships/image" Target="/ppt/media/image.png" Id="Ra8548cd26c634597" /><ns0:Relationship Type="http://schemas.openxmlformats.org/officeDocument/2006/relationships/image" Target="/ppt/media/image2.png" Id="R9eb669828937411a" /></ns0:Relationships>
</file>

<file path=ppt/slides/_rels/slide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83a81e27063547a7" /><ns0:Relationship Type="http://schemas.openxmlformats.org/officeDocument/2006/relationships/image" Target="/ppt/media/image.png" Id="Rbb8630b1f08948fb" /><ns0:Relationship Type="http://schemas.openxmlformats.org/officeDocument/2006/relationships/image" Target="/ppt/media/image2.png" Id="R1bc93bdabb70441e" /></ns0:Relationships>
</file>

<file path=ppt/slides/_rels/slide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3f33566fc9f9469d" /><ns0:Relationship Type="http://schemas.openxmlformats.org/officeDocument/2006/relationships/image" Target="/ppt/media/image.png" Id="R20966921df864cd2" /><ns0:Relationship Type="http://schemas.openxmlformats.org/officeDocument/2006/relationships/image" Target="/ppt/media/image2.png" Id="Rc18af979ebcc4db8" /></ns0:Relationships>
</file>

<file path=ppt/slides/_rels/slide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d884336b487e4915" /><ns0:Relationship Type="http://schemas.openxmlformats.org/officeDocument/2006/relationships/image" Target="/ppt/media/image.png" Id="Rfb8d025d058e4fe7" /><ns0:Relationship Type="http://schemas.openxmlformats.org/officeDocument/2006/relationships/image" Target="/ppt/media/image2.png" Id="Recd76897ce3f4611" /><ns0:Relationship Type="http://schemas.openxmlformats.org/officeDocument/2006/relationships/image" Target="/ppt/media/image5.png" Id="R636be18a385a43d4" /></ns0: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F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47FBDE29-5712-9AF1-19DA-98363DE5E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5062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6">
              <a:lumMod val="60000"/>
              <a:lumOff val="4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4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fc00c2179f48a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6561" y="227952"/>
            <a:ext cx="3113741" cy="694714"/>
          </a:xfrm>
          <a:prstGeom xmlns:a="http://schemas.openxmlformats.org/drawingml/2006/main" prst="rect">
            <a:avLst/>
          </a:prstGeom>
        </p:spPr>
      </p:pic>
      <p:pic>
        <p:nvPicPr>
          <p:cNvPr id="25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a6fb57f30c4e7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030745" y="52675"/>
            <a:ext cx="1044694" cy="1045268"/>
          </a:xfrm>
          <a:prstGeom xmlns:a="http://schemas.openxmlformats.org/drawingml/2006/main" prst="rect">
            <a:avLst/>
          </a:prstGeom>
        </p:spPr>
      </p:pic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82D0F68-E9A1-6B3B-F011-0206088AB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219075"/>
            <a:ext cx="4695825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SEEN: Social Entrepreneurship</a:t>
            </a:r>
          </a:p>
          <a:p xmlns:a="http://schemas.openxmlformats.org/drawingml/2006/main">
            <a:pPr>
              <a:defRPr sz="22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Ecosystems Network</a:t>
            </a:r>
          </a:p>
        </p:txBody>
      </p:sp>
      <p:sp>
        <p:nvSpPr>
          <p:cNvPr id="15" name="panel-content-2">
            <a:extLst xmlns:a="http://schemas.openxmlformats.org/drawingml/2006/main">
              <a:ext uri="{FF2B5EF4-FFF2-40B4-BE49-F238E27FC236}">
                <a16:creationId xmlns:a16="http://schemas.microsoft.com/office/drawing/2014/main" id="{34362E24-8CDA-4063-B8BC-97D455D45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53200"/>
            <a:ext cx="11525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Co-funded by the European Union. Views and opinions expressed are those of the author(s) only and do not necessarily reflect those of the European Union or EACEA.</a:t>
            </a:r>
          </a:p>
          <a:p xmlns:a="http://schemas.openxmlformats.org/drawingml/2006/main">
            <a:pPr>
              <a:defRPr sz="7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Neither the European Union nor EACEA can be held responsible for them.</a:t>
            </a:r>
          </a:p>
        </p:txBody>
      </p:sp>
      <p:sp>
        <p:nvSpPr>
          <p:cNvPr id="16" name="panel-content-3">
            <a:extLst xmlns:a="http://schemas.openxmlformats.org/drawingml/2006/main">
              <a:ext uri="{FF2B5EF4-FFF2-40B4-BE49-F238E27FC236}">
                <a16:creationId xmlns:a16="http://schemas.microsoft.com/office/drawing/2014/main" id="{459636CB-F206-48C0-A069-32917784A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0" y="62007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e5c88212484c63"/>
          <a:stretch xmlns:a="http://schemas.openxmlformats.org/drawingml/2006/main"/>
        </p:blipFill>
        <p:spPr>
          <a:xfrm xmlns:a="http://schemas.openxmlformats.org/drawingml/2006/main">
            <a:off x="3571875" y="400050"/>
            <a:ext cx="2190750" cy="438150"/>
          </a:xfrm>
          <a:prstGeom xmlns:a="http://schemas.openxmlformats.org/drawingml/2006/main" prst="rect">
            <a:avLst/>
          </a:prstGeom>
        </p:spPr>
      </p:pic>
      <p:sp>
        <p:nvSpPr>
          <p:cNvPr id="18" name="panel-content-4">
            <a:extLst xmlns:a="http://schemas.openxmlformats.org/drawingml/2006/main">
              <a:ext uri="{FF2B5EF4-FFF2-40B4-BE49-F238E27FC236}">
                <a16:creationId xmlns:a16="http://schemas.microsoft.com/office/drawing/2014/main" id="{D9AE16F7-0854-4133-B7E1-C1564FDBB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24025"/>
            <a:ext cx="11049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AI-powered entrepreneurship</a:t>
            </a:r>
          </a:p>
          <a:p xmlns:a="http://schemas.openxmlformats.org/drawingml/2006/main">
            <a:pPr>
              <a:defRPr sz="3900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for societal wellbeing</a:t>
            </a:r>
          </a:p>
        </p:txBody>
      </p:sp>
      <p:sp>
        <p:nvSpPr>
          <p:cNvPr id="19" name="panel-content-5">
            <a:extLst xmlns:a="http://schemas.openxmlformats.org/drawingml/2006/main">
              <a:ext uri="{FF2B5EF4-FFF2-40B4-BE49-F238E27FC236}">
                <a16:creationId xmlns:a16="http://schemas.microsoft.com/office/drawing/2014/main" id="{F0D97BC1-CA5F-4255-A035-1826BCFF9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57550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93B3F"/>
                </a:solidFill>
                <a:latin typeface="Arial"/>
                <a:ea typeface="Arial"/>
                <a:cs typeface="Arial"/>
              </a:rPr>
              <a:t>Building Inclusive Deep-Tech Innovation Ecosystems</a:t>
            </a:r>
          </a:p>
        </p:txBody>
      </p:sp>
      <p:sp>
        <p:nvSpPr>
          <p:cNvPr id="20" name="panel-content-6">
            <a:extLst xmlns:a="http://schemas.openxmlformats.org/drawingml/2006/main">
              <a:ext uri="{FF2B5EF4-FFF2-40B4-BE49-F238E27FC236}">
                <a16:creationId xmlns:a16="http://schemas.microsoft.com/office/drawing/2014/main" id="{FB4E5E04-3F61-4149-BED7-AE148C995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48125"/>
            <a:ext cx="1104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54852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4852D"/>
                </a:solidFill>
                <a:latin typeface="Arial"/>
                <a:ea typeface="Arial"/>
                <a:cs typeface="Arial"/>
              </a:rPr>
              <a:t>SEEN’s method: needs, guided AI and evaluation</a:t>
            </a:r>
          </a:p>
        </p:txBody>
      </p:sp>
      <p:sp>
        <p:nvSpPr>
          <p:cNvPr id="21" name="panel-content-7">
            <a:extLst xmlns:a="http://schemas.openxmlformats.org/drawingml/2006/main">
              <a:ext uri="{FF2B5EF4-FFF2-40B4-BE49-F238E27FC236}">
                <a16:creationId xmlns:a16="http://schemas.microsoft.com/office/drawing/2014/main" id="{5016235A-2D07-4100-92A1-3C6DF772C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62525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B3F"/>
                </a:solidFill>
                <a:latin typeface="Arial"/>
                <a:ea typeface="Arial"/>
                <a:cs typeface="Arial"/>
              </a:rPr>
              <a:t>Assoc. Prof. Angel Marinov</a:t>
            </a:r>
          </a:p>
          <a:p xmlns:a="http://schemas.openxmlformats.org/drawingml/2006/main">
            <a:pPr>
              <a:defRPr sz="1950" b="0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B3F"/>
                </a:solidFill>
                <a:latin typeface="Arial"/>
                <a:ea typeface="Arial"/>
                <a:cs typeface="Arial"/>
              </a:rPr>
              <a:t>Technical University of Varna, Bulgaria</a:t>
            </a:r>
          </a:p>
        </p:txBody>
      </p:sp>
      <p:sp>
        <p:nvSpPr>
          <p:cNvPr id="22" name="panel-content-8">
            <a:extLst xmlns:a="http://schemas.openxmlformats.org/drawingml/2006/main">
              <a:ext uri="{FF2B5EF4-FFF2-40B4-BE49-F238E27FC236}">
                <a16:creationId xmlns:a16="http://schemas.microsoft.com/office/drawing/2014/main" id="{F19147B0-776F-429B-BBF4-AF1E04E77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6267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5th CloudEARTHi Conference, Ankara     7 October 2026     Panel opening</a:t>
            </a:r>
          </a:p>
        </p:txBody>
      </p:sp>
    </p:spTree>
    <p:extLst>
      <p:ext uri="{BB962C8B-B14F-4D97-AF65-F5344CB8AC3E}">
        <p14:creationId xmlns:p14="http://schemas.microsoft.com/office/powerpoint/2010/main" val="15957025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F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47FBDE29-5712-9AF1-19DA-98363DE5E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5062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6">
              <a:lumMod val="60000"/>
              <a:lumOff val="4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3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94bcf5a5a144b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6561" y="227952"/>
            <a:ext cx="3113741" cy="694714"/>
          </a:xfrm>
          <a:prstGeom xmlns:a="http://schemas.openxmlformats.org/drawingml/2006/main" prst="rect">
            <a:avLst/>
          </a:prstGeom>
        </p:spPr>
      </p:pic>
      <p:pic>
        <p:nvPicPr>
          <p:cNvPr id="24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87259f76d34ed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030745" y="52675"/>
            <a:ext cx="1044694" cy="1045268"/>
          </a:xfrm>
          <a:prstGeom xmlns:a="http://schemas.openxmlformats.org/drawingml/2006/main" prst="rect">
            <a:avLst/>
          </a:prstGeom>
        </p:spPr>
      </p:pic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82D0F68-E9A1-6B3B-F011-0206088AB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219075"/>
            <a:ext cx="4695825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SEEN: Social Entrepreneurship</a:t>
            </a:r>
          </a:p>
          <a:p xmlns:a="http://schemas.openxmlformats.org/drawingml/2006/main">
            <a:pPr>
              <a:defRPr sz="22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Ecosystems Network</a:t>
            </a:r>
          </a:p>
        </p:txBody>
      </p:sp>
      <p:sp>
        <p:nvSpPr>
          <p:cNvPr id="15" name="panel-content-2">
            <a:extLst xmlns:a="http://schemas.openxmlformats.org/drawingml/2006/main">
              <a:ext uri="{FF2B5EF4-FFF2-40B4-BE49-F238E27FC236}">
                <a16:creationId xmlns:a16="http://schemas.microsoft.com/office/drawing/2014/main" id="{425A023F-243A-4CDD-B9B6-3ED1B5CA2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53200"/>
            <a:ext cx="11525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Co-funded by the European Union. Views and opinions expressed are those of the author(s) only and do not necessarily reflect those of the European Union or EACEA.</a:t>
            </a:r>
          </a:p>
          <a:p xmlns:a="http://schemas.openxmlformats.org/drawingml/2006/main">
            <a:pPr>
              <a:defRPr sz="7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Neither the European Union nor EACEA can be held responsible for them.</a:t>
            </a:r>
          </a:p>
        </p:txBody>
      </p:sp>
      <p:sp>
        <p:nvSpPr>
          <p:cNvPr id="16" name="panel-content-3">
            <a:extLst xmlns:a="http://schemas.openxmlformats.org/drawingml/2006/main">
              <a:ext uri="{FF2B5EF4-FFF2-40B4-BE49-F238E27FC236}">
                <a16:creationId xmlns:a16="http://schemas.microsoft.com/office/drawing/2014/main" id="{221FE31F-0622-49BD-BF81-2AC380CBE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0" y="62007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7" name="panel-content-4">
            <a:extLst xmlns:a="http://schemas.openxmlformats.org/drawingml/2006/main">
              <a:ext uri="{FF2B5EF4-FFF2-40B4-BE49-F238E27FC236}">
                <a16:creationId xmlns:a16="http://schemas.microsoft.com/office/drawing/2014/main" id="{C0C7A934-5910-49A5-8E68-98D6F6537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6685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The design and evaluation method</a:t>
            </a:r>
          </a:p>
        </p:txBody>
      </p:sp>
      <p:sp>
        <p:nvSpPr>
          <p:cNvPr id="18" name="panel-content-5">
            <a:extLst xmlns:a="http://schemas.openxmlformats.org/drawingml/2006/main">
              <a:ext uri="{FF2B5EF4-FFF2-40B4-BE49-F238E27FC236}">
                <a16:creationId xmlns:a16="http://schemas.microsoft.com/office/drawing/2014/main" id="{AF5357D1-149A-44BF-B79B-FEF4DE3FF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47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93B3F"/>
                </a:solidFill>
                <a:latin typeface="Arial"/>
                <a:ea typeface="Arial"/>
                <a:cs typeface="Arial"/>
              </a:rPr>
              <a:t>Each stage produces evidence for the next decision.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3f255db768458f"/>
          <a:stretch xmlns:a="http://schemas.openxmlformats.org/drawingml/2006/main"/>
        </p:blipFill>
        <p:spPr>
          <a:xfrm xmlns:a="http://schemas.openxmlformats.org/drawingml/2006/main">
            <a:off x="571500" y="3031623"/>
            <a:ext cx="11049000" cy="2556878"/>
          </a:xfrm>
          <a:prstGeom xmlns:a="http://schemas.openxmlformats.org/drawingml/2006/main" prst="rect">
            <a:avLst/>
          </a:prstGeom>
        </p:spPr>
      </p:pic>
      <p:sp>
        <p:nvSpPr>
          <p:cNvPr id="20" name="panel-content-6">
            <a:extLst xmlns:a="http://schemas.openxmlformats.org/drawingml/2006/main">
              <a:ext uri="{FF2B5EF4-FFF2-40B4-BE49-F238E27FC236}">
                <a16:creationId xmlns:a16="http://schemas.microsoft.com/office/drawing/2014/main" id="{ED45D30A-D72D-47BC-9990-B1028903C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24525"/>
            <a:ext cx="11049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54852D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54852D"/>
                </a:solidFill>
                <a:latin typeface="Arial"/>
                <a:ea typeface="Arial"/>
                <a:cs typeface="Arial"/>
              </a:rPr>
              <a:t>Needs shape the design. Testing identifies what to improve.</a:t>
            </a:r>
          </a:p>
        </p:txBody>
      </p:sp>
      <p:sp>
        <p:nvSpPr>
          <p:cNvPr id="21" name="panel-content-7">
            <a:extLst xmlns:a="http://schemas.openxmlformats.org/drawingml/2006/main">
              <a:ext uri="{FF2B5EF4-FFF2-40B4-BE49-F238E27FC236}">
                <a16:creationId xmlns:a16="http://schemas.microsoft.com/office/drawing/2014/main" id="{DBC06F85-62A3-4A80-9E70-ECC8E9004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6267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Source: SEEN design manuscript, Figure 1. Expert rubrics use seven assigned criteria per scenario from a battery of fifteen.</a:t>
            </a:r>
          </a:p>
        </p:txBody>
      </p:sp>
    </p:spTree>
    <p:extLst>
      <p:ext uri="{BB962C8B-B14F-4D97-AF65-F5344CB8AC3E}">
        <p14:creationId xmlns:p14="http://schemas.microsoft.com/office/powerpoint/2010/main" val="15957025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F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47FBDE29-5712-9AF1-19DA-98363DE5E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5062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6">
              <a:lumMod val="60000"/>
              <a:lumOff val="4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2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d856fe517440b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6561" y="227952"/>
            <a:ext cx="3113741" cy="694714"/>
          </a:xfrm>
          <a:prstGeom xmlns:a="http://schemas.openxmlformats.org/drawingml/2006/main" prst="rect">
            <a:avLst/>
          </a:prstGeom>
        </p:spPr>
      </p:pic>
      <p:pic>
        <p:nvPicPr>
          <p:cNvPr id="23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61212be17549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030745" y="52675"/>
            <a:ext cx="1044694" cy="1045268"/>
          </a:xfrm>
          <a:prstGeom xmlns:a="http://schemas.openxmlformats.org/drawingml/2006/main" prst="rect">
            <a:avLst/>
          </a:prstGeom>
        </p:spPr>
      </p:pic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82D0F68-E9A1-6B3B-F011-0206088AB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219075"/>
            <a:ext cx="4695825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SEEN: Social Entrepreneurship</a:t>
            </a:r>
          </a:p>
          <a:p xmlns:a="http://schemas.openxmlformats.org/drawingml/2006/main">
            <a:pPr>
              <a:defRPr sz="22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Ecosystems Network</a:t>
            </a:r>
          </a:p>
        </p:txBody>
      </p:sp>
      <p:sp>
        <p:nvSpPr>
          <p:cNvPr id="15" name="panel-content-2">
            <a:extLst xmlns:a="http://schemas.openxmlformats.org/drawingml/2006/main">
              <a:ext uri="{FF2B5EF4-FFF2-40B4-BE49-F238E27FC236}">
                <a16:creationId xmlns:a16="http://schemas.microsoft.com/office/drawing/2014/main" id="{F664C5C3-6258-43EF-9C75-A7FCC4A29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53200"/>
            <a:ext cx="11525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Co-funded by the European Union. Views and opinions expressed are those of the author(s) only and do not necessarily reflect those of the European Union or EACEA.</a:t>
            </a:r>
          </a:p>
          <a:p xmlns:a="http://schemas.openxmlformats.org/drawingml/2006/main">
            <a:pPr>
              <a:defRPr sz="7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Neither the European Union nor EACEA can be held responsible for them.</a:t>
            </a:r>
          </a:p>
        </p:txBody>
      </p:sp>
      <p:sp>
        <p:nvSpPr>
          <p:cNvPr id="16" name="panel-content-3">
            <a:extLst xmlns:a="http://schemas.openxmlformats.org/drawingml/2006/main">
              <a:ext uri="{FF2B5EF4-FFF2-40B4-BE49-F238E27FC236}">
                <a16:creationId xmlns:a16="http://schemas.microsoft.com/office/drawing/2014/main" id="{D454C676-F348-4A7D-95ED-C2D7B0F5C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0" y="62007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7" name="panel-content-4">
            <a:extLst xmlns:a="http://schemas.openxmlformats.org/drawingml/2006/main">
              <a:ext uri="{FF2B5EF4-FFF2-40B4-BE49-F238E27FC236}">
                <a16:creationId xmlns:a16="http://schemas.microsoft.com/office/drawing/2014/main" id="{F5F2F65A-947F-40B6-8C54-B21D71A17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6685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Needs become design requirements</a:t>
            </a:r>
          </a:p>
        </p:txBody>
      </p:sp>
      <p:sp>
        <p:nvSpPr>
          <p:cNvPr id="18" name="panel-content-5">
            <a:extLst xmlns:a="http://schemas.openxmlformats.org/drawingml/2006/main">
              <a:ext uri="{FF2B5EF4-FFF2-40B4-BE49-F238E27FC236}">
                <a16:creationId xmlns:a16="http://schemas.microsoft.com/office/drawing/2014/main" id="{26FE49CC-988F-40D7-B38F-5099270A7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19325"/>
            <a:ext cx="11049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B3F"/>
                </a:solidFill>
                <a:latin typeface="Arial"/>
                <a:ea typeface="Arial"/>
                <a:cs typeface="Arial"/>
              </a:rPr>
              <a:t>A routed survey captured different stakeholder perspectives.</a:t>
            </a:r>
          </a:p>
        </p:txBody>
      </p:sp>
      <p:graphicFrame>
        <p:nvGraphicFramePr>
          <p:cNvPr id="29" name=""/>
          <p:cNvGraphicFramePr/>
          <p:nvPr/>
        </p:nvGraphicFramePr>
        <p:xfrm>
          <a:off xmlns:a="http://schemas.openxmlformats.org/drawingml/2006/main" x="571500" y="2838450"/>
          <a:ext xmlns:a="http://schemas.openxmlformats.org/drawingml/2006/main" cx="11049000" cy="29146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4162425"/>
                <a:gridCol w="3162300"/>
                <a:gridCol w="3724275"/>
              </a:tblGrid>
              <a:tr h="5524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Evidence</a:t>
                      </a:r>
                    </a:p>
                  </a:txBody>
                  <a:tcPr marL="142875" marR="142875" marT="95250" marB="95250" anchor="ctr">
                    <a:solidFill>
                      <a:srgbClr val="1B6F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Requirement</a:t>
                      </a:r>
                    </a:p>
                  </a:txBody>
                  <a:tcPr marL="142875" marR="142875" marT="95250" marB="95250" anchor="ctr">
                    <a:solidFill>
                      <a:srgbClr val="1B6F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Design response</a:t>
                      </a:r>
                    </a:p>
                  </a:txBody>
                  <a:tcPr marL="142875" marR="142875" marT="95250" marB="95250" anchor="ctr">
                    <a:solidFill>
                      <a:srgbClr val="1B6F78"/>
                    </a:solidFill>
                  </a:tcPr>
                </a:tc>
              </a:tr>
              <a:tr h="7874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B6F78"/>
                          </a:solidFill>
                          <a:latin typeface="Arial"/>
                          <a:ea typeface="Arial"/>
                          <a:cs typeface="Arial"/>
                        </a:rPr>
                        <a:t>127 students wanted mentoring</a:t>
                      </a:r>
                    </a:p>
                    <a:p>
                      <a:r>
                        <a:rPr sz="1800" b="1">
                          <a:solidFill>
                            <a:srgbClr val="1B6F78"/>
                          </a:solidFill>
                          <a:latin typeface="Arial"/>
                          <a:ea typeface="Arial"/>
                          <a:cs typeface="Arial"/>
                        </a:rPr>
                        <a:t>and networking, 28 received it</a:t>
                      </a:r>
                    </a:p>
                  </a:txBody>
                  <a:tcPr marL="142875" marR="142875" marT="95250" marB="95250" anchor="ctr">
                    <a:solidFill>
                      <a:srgbClr val="F7FF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Support available when</a:t>
                      </a:r>
                    </a:p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a learner needs it</a:t>
                      </a:r>
                    </a:p>
                  </a:txBody>
                  <a:tcPr marL="142875" marR="142875" marT="95250" marB="95250" anchor="ctr">
                    <a:solidFill>
                      <a:srgbClr val="F7FF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Five structured</a:t>
                      </a:r>
                    </a:p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entrepreneurship workflows</a:t>
                      </a:r>
                    </a:p>
                  </a:txBody>
                  <a:tcPr marL="142875" marR="142875" marT="95250" marB="95250" anchor="ctr">
                    <a:solidFill>
                      <a:srgbClr val="F7FFF3"/>
                    </a:solidFill>
                  </a:tcPr>
                </a:tc>
              </a:tr>
              <a:tr h="7874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B6F78"/>
                          </a:solidFill>
                          <a:latin typeface="Arial"/>
                          <a:ea typeface="Arial"/>
                          <a:cs typeface="Arial"/>
                        </a:rPr>
                        <a:t>High AI use alongside</a:t>
                      </a:r>
                    </a:p>
                    <a:p>
                      <a:r>
                        <a:rPr sz="1800" b="1">
                          <a:solidFill>
                            <a:srgbClr val="1B6F78"/>
                          </a:solidFill>
                          <a:latin typeface="Arial"/>
                          <a:ea typeface="Arial"/>
                          <a:cs typeface="Arial"/>
                        </a:rPr>
                        <a:t>limited formal preparation</a:t>
                      </a:r>
                    </a:p>
                  </a:txBody>
                  <a:tcPr marL="142875" marR="142875" marT="95250" marB="95250" anchor="ctr">
                    <a:solidFill>
                      <a:srgbClr val="F7FF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Guidance that users</a:t>
                      </a:r>
                    </a:p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can check</a:t>
                      </a:r>
                    </a:p>
                  </a:txBody>
                  <a:tcPr marL="142875" marR="142875" marT="95250" marB="95250" anchor="ctr">
                    <a:solidFill>
                      <a:srgbClr val="F7FF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Relevant source passages</a:t>
                      </a:r>
                    </a:p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linked to the response</a:t>
                      </a:r>
                    </a:p>
                  </a:txBody>
                  <a:tcPr marL="142875" marR="142875" marT="95250" marB="95250" anchor="ctr">
                    <a:solidFill>
                      <a:srgbClr val="F7FFF3"/>
                    </a:solidFill>
                  </a:tcPr>
                </a:tc>
              </a:tr>
              <a:tr h="7874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B6F78"/>
                          </a:solidFill>
                          <a:latin typeface="Arial"/>
                          <a:ea typeface="Arial"/>
                          <a:cs typeface="Arial"/>
                        </a:rPr>
                        <a:t>Demand for practical use</a:t>
                      </a:r>
                    </a:p>
                    <a:p>
                      <a:r>
                        <a:rPr sz="1800" b="1">
                          <a:solidFill>
                            <a:srgbClr val="1B6F78"/>
                          </a:solidFill>
                          <a:latin typeface="Arial"/>
                          <a:ea typeface="Arial"/>
                          <a:cs typeface="Arial"/>
                        </a:rPr>
                        <a:t>and critical AI literacy</a:t>
                      </a:r>
                    </a:p>
                  </a:txBody>
                  <a:tcPr marL="142875" marR="142875" marT="95250" marB="95250" anchor="ctr">
                    <a:solidFill>
                      <a:srgbClr val="F7FF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Learning through use</a:t>
                      </a:r>
                    </a:p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with visible limitations</a:t>
                      </a:r>
                    </a:p>
                  </a:txBody>
                  <a:tcPr marL="142875" marR="142875" marT="95250" marB="95250" anchor="ctr">
                    <a:solidFill>
                      <a:srgbClr val="F7FF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Task-specific interaction</a:t>
                      </a:r>
                    </a:p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and source checking</a:t>
                      </a:r>
                    </a:p>
                  </a:txBody>
                  <a:tcPr marL="142875" marR="142875" marT="95250" marB="95250" anchor="ctr">
                    <a:solidFill>
                      <a:srgbClr val="F7FFF3"/>
                    </a:solidFill>
                  </a:tcPr>
                </a:tc>
              </a:tr>
            </a:tbl>
          </a:graphicData>
        </a:graphic>
      </p:graphicFrame>
      <p:sp>
        <p:nvSpPr>
          <p:cNvPr id="20" name="panel-content-6">
            <a:extLst xmlns:a="http://schemas.openxmlformats.org/drawingml/2006/main">
              <a:ext uri="{FF2B5EF4-FFF2-40B4-BE49-F238E27FC236}">
                <a16:creationId xmlns:a16="http://schemas.microsoft.com/office/drawing/2014/main" id="{FD60CE04-06E3-404C-9086-B19D4C278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6267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Design paper §§2.2, 3.1–3.4 and Table 2. Needs survey n=400, student subgroup n=271. Descriptive partner-recruited sample.</a:t>
            </a:r>
          </a:p>
        </p:txBody>
      </p:sp>
    </p:spTree>
    <p:extLst>
      <p:ext uri="{BB962C8B-B14F-4D97-AF65-F5344CB8AC3E}">
        <p14:creationId xmlns:p14="http://schemas.microsoft.com/office/powerpoint/2010/main" val="15957025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F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47FBDE29-5712-9AF1-19DA-98363DE5E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5062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6">
              <a:lumMod val="60000"/>
              <a:lumOff val="4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8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a29b7fbd2741f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6561" y="227952"/>
            <a:ext cx="3113741" cy="694714"/>
          </a:xfrm>
          <a:prstGeom xmlns:a="http://schemas.openxmlformats.org/drawingml/2006/main" prst="rect">
            <a:avLst/>
          </a:prstGeom>
        </p:spPr>
      </p:pic>
      <p:pic>
        <p:nvPicPr>
          <p:cNvPr id="29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a5ccc861e1493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030745" y="52675"/>
            <a:ext cx="1044694" cy="1045268"/>
          </a:xfrm>
          <a:prstGeom xmlns:a="http://schemas.openxmlformats.org/drawingml/2006/main" prst="rect">
            <a:avLst/>
          </a:prstGeom>
        </p:spPr>
      </p:pic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82D0F68-E9A1-6B3B-F011-0206088AB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219075"/>
            <a:ext cx="4695825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SEEN: Social Entrepreneurship</a:t>
            </a:r>
          </a:p>
          <a:p xmlns:a="http://schemas.openxmlformats.org/drawingml/2006/main">
            <a:pPr>
              <a:defRPr sz="22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Ecosystems Network</a:t>
            </a:r>
          </a:p>
        </p:txBody>
      </p:sp>
      <p:sp>
        <p:nvSpPr>
          <p:cNvPr id="15" name="panel-content-2">
            <a:extLst xmlns:a="http://schemas.openxmlformats.org/drawingml/2006/main">
              <a:ext uri="{FF2B5EF4-FFF2-40B4-BE49-F238E27FC236}">
                <a16:creationId xmlns:a16="http://schemas.microsoft.com/office/drawing/2014/main" id="{988C478B-EBB9-41B6-8E13-98968AC73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53200"/>
            <a:ext cx="11525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Co-funded by the European Union. Views and opinions expressed are those of the author(s) only and do not necessarily reflect those of the European Union or EACEA.</a:t>
            </a:r>
          </a:p>
          <a:p xmlns:a="http://schemas.openxmlformats.org/drawingml/2006/main">
            <a:pPr>
              <a:defRPr sz="7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Neither the European Union nor EACEA can be held responsible for them.</a:t>
            </a:r>
          </a:p>
        </p:txBody>
      </p:sp>
      <p:sp>
        <p:nvSpPr>
          <p:cNvPr id="16" name="panel-content-3">
            <a:extLst xmlns:a="http://schemas.openxmlformats.org/drawingml/2006/main">
              <a:ext uri="{FF2B5EF4-FFF2-40B4-BE49-F238E27FC236}">
                <a16:creationId xmlns:a16="http://schemas.microsoft.com/office/drawing/2014/main" id="{FBA0524D-E728-48AE-9825-14C4B49E7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0" y="62007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7" name="panel-content-4">
            <a:extLst xmlns:a="http://schemas.openxmlformats.org/drawingml/2006/main">
              <a:ext uri="{FF2B5EF4-FFF2-40B4-BE49-F238E27FC236}">
                <a16:creationId xmlns:a16="http://schemas.microsoft.com/office/drawing/2014/main" id="{0A79C2D7-5B9A-48BF-974E-72EE73068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6685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How the guidance uses knowledge</a:t>
            </a:r>
          </a:p>
        </p:txBody>
      </p:sp>
      <p:sp>
        <p:nvSpPr>
          <p:cNvPr id="18" name="panel-content-5">
            <a:extLst xmlns:a="http://schemas.openxmlformats.org/drawingml/2006/main">
              <a:ext uri="{FF2B5EF4-FFF2-40B4-BE49-F238E27FC236}">
                <a16:creationId xmlns:a16="http://schemas.microsoft.com/office/drawing/2014/main" id="{32A4D084-7805-4D2A-91B5-2A698F068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28850"/>
            <a:ext cx="1104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54852D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54852D"/>
                </a:solidFill>
                <a:latin typeface="Arial"/>
                <a:ea typeface="Arial"/>
                <a:cs typeface="Arial"/>
              </a:rPr>
              <a:t>Retrieval-augmented generation (RAG)</a:t>
            </a:r>
          </a:p>
        </p:txBody>
      </p:sp>
      <p:sp>
        <p:nvSpPr>
          <p:cNvPr id="19" name="panel-content-6">
            <a:extLst xmlns:a="http://schemas.openxmlformats.org/drawingml/2006/main">
              <a:ext uri="{FF2B5EF4-FFF2-40B4-BE49-F238E27FC236}">
                <a16:creationId xmlns:a16="http://schemas.microsoft.com/office/drawing/2014/main" id="{FD6B48C7-4FBB-4167-8A16-74D65C924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1465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1  Curate</a:t>
            </a:r>
          </a:p>
        </p:txBody>
      </p:sp>
      <p:sp>
        <p:nvSpPr>
          <p:cNvPr id="20" name="panel-content-7">
            <a:extLst xmlns:a="http://schemas.openxmlformats.org/drawingml/2006/main">
              <a:ext uri="{FF2B5EF4-FFF2-40B4-BE49-F238E27FC236}">
                <a16:creationId xmlns:a16="http://schemas.microsoft.com/office/drawing/2014/main" id="{D81158F2-B66D-4BC9-A1AF-07976D1E6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2943225"/>
            <a:ext cx="85248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B3F"/>
                </a:solidFill>
                <a:latin typeface="Arial"/>
                <a:ea typeface="Arial"/>
                <a:cs typeface="Arial"/>
              </a:rPr>
              <a:t>Screen learning materials for relevance, licensing and personal data.</a:t>
            </a:r>
          </a:p>
        </p:txBody>
      </p:sp>
      <p:sp>
        <p:nvSpPr>
          <p:cNvPr id="21" name="panel-content-8">
            <a:extLst xmlns:a="http://schemas.openxmlformats.org/drawingml/2006/main">
              <a:ext uri="{FF2B5EF4-FFF2-40B4-BE49-F238E27FC236}">
                <a16:creationId xmlns:a16="http://schemas.microsoft.com/office/drawing/2014/main" id="{34262921-9214-4130-A103-887D5E988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9525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2  Retrieve</a:t>
            </a:r>
          </a:p>
        </p:txBody>
      </p:sp>
      <p:sp>
        <p:nvSpPr>
          <p:cNvPr id="22" name="panel-content-9">
            <a:extLst xmlns:a="http://schemas.openxmlformats.org/drawingml/2006/main">
              <a:ext uri="{FF2B5EF4-FFF2-40B4-BE49-F238E27FC236}">
                <a16:creationId xmlns:a16="http://schemas.microsoft.com/office/drawing/2014/main" id="{34B7072B-8794-4FD4-8483-8179EAF7C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3848100"/>
            <a:ext cx="85248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B3F"/>
                </a:solidFill>
                <a:latin typeface="Arial"/>
                <a:ea typeface="Arial"/>
                <a:cs typeface="Arial"/>
              </a:rPr>
              <a:t>Find passages relevant to the user’s question and selected task.</a:t>
            </a:r>
          </a:p>
        </p:txBody>
      </p:sp>
      <p:sp>
        <p:nvSpPr>
          <p:cNvPr id="23" name="panel-content-10">
            <a:extLst xmlns:a="http://schemas.openxmlformats.org/drawingml/2006/main">
              <a:ext uri="{FF2B5EF4-FFF2-40B4-BE49-F238E27FC236}">
                <a16:creationId xmlns:a16="http://schemas.microsoft.com/office/drawing/2014/main" id="{16918893-1C92-4C67-94FC-675B7AE60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2440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3  Guide</a:t>
            </a:r>
          </a:p>
        </p:txBody>
      </p:sp>
      <p:sp>
        <p:nvSpPr>
          <p:cNvPr id="24" name="panel-content-11">
            <a:extLst xmlns:a="http://schemas.openxmlformats.org/drawingml/2006/main">
              <a:ext uri="{FF2B5EF4-FFF2-40B4-BE49-F238E27FC236}">
                <a16:creationId xmlns:a16="http://schemas.microsoft.com/office/drawing/2014/main" id="{96382F9F-D76D-4807-AE7A-A0B73FE8A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4752975"/>
            <a:ext cx="85248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B3F"/>
                </a:solidFill>
                <a:latin typeface="Arial"/>
                <a:ea typeface="Arial"/>
                <a:cs typeface="Arial"/>
              </a:rPr>
              <a:t>Use those passages in the prompt and retain source links in the answer.</a:t>
            </a:r>
          </a:p>
        </p:txBody>
      </p:sp>
      <p:sp>
        <p:nvSpPr>
          <p:cNvPr id="25" name="panel-content-12">
            <a:extLst xmlns:a="http://schemas.openxmlformats.org/drawingml/2006/main">
              <a:ext uri="{FF2B5EF4-FFF2-40B4-BE49-F238E27FC236}">
                <a16:creationId xmlns:a16="http://schemas.microsoft.com/office/drawing/2014/main" id="{502DAF9C-6F56-4688-85DB-949A976D8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0"/>
            <a:ext cx="11049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54852D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54852D"/>
                </a:solidFill>
                <a:latin typeface="Arial"/>
                <a:ea typeface="Arial"/>
                <a:cs typeface="Arial"/>
              </a:rPr>
              <a:t>Institutions can inspect and update the knowledge base.</a:t>
            </a:r>
          </a:p>
        </p:txBody>
      </p:sp>
      <p:sp>
        <p:nvSpPr>
          <p:cNvPr id="26" name="panel-content-13">
            <a:extLst xmlns:a="http://schemas.openxmlformats.org/drawingml/2006/main">
              <a:ext uri="{FF2B5EF4-FFF2-40B4-BE49-F238E27FC236}">
                <a16:creationId xmlns:a16="http://schemas.microsoft.com/office/drawing/2014/main" id="{ED04642C-44AF-467B-BE69-CCDA63CD0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6267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Design paper §§3.5–3.8. Selection considered relevance, traceability, data protection, effort and cost. Source links do not guarantee accuracy.</a:t>
            </a:r>
          </a:p>
        </p:txBody>
      </p:sp>
    </p:spTree>
    <p:extLst>
      <p:ext uri="{BB962C8B-B14F-4D97-AF65-F5344CB8AC3E}">
        <p14:creationId xmlns:p14="http://schemas.microsoft.com/office/powerpoint/2010/main" val="15957025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F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47FBDE29-5712-9AF1-19DA-98363DE5E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5062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6">
              <a:lumMod val="60000"/>
              <a:lumOff val="4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2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548cd26c63459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6561" y="227952"/>
            <a:ext cx="3113741" cy="694714"/>
          </a:xfrm>
          <a:prstGeom xmlns:a="http://schemas.openxmlformats.org/drawingml/2006/main" prst="rect">
            <a:avLst/>
          </a:prstGeom>
        </p:spPr>
      </p:pic>
      <p:pic>
        <p:nvPicPr>
          <p:cNvPr id="23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b669828937411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030745" y="52675"/>
            <a:ext cx="1044694" cy="1045268"/>
          </a:xfrm>
          <a:prstGeom xmlns:a="http://schemas.openxmlformats.org/drawingml/2006/main" prst="rect">
            <a:avLst/>
          </a:prstGeom>
        </p:spPr>
      </p:pic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82D0F68-E9A1-6B3B-F011-0206088AB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219075"/>
            <a:ext cx="4695825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SEEN: Social Entrepreneurship</a:t>
            </a:r>
          </a:p>
          <a:p xmlns:a="http://schemas.openxmlformats.org/drawingml/2006/main">
            <a:pPr>
              <a:defRPr sz="22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Ecosystems Network</a:t>
            </a:r>
          </a:p>
        </p:txBody>
      </p:sp>
      <p:sp>
        <p:nvSpPr>
          <p:cNvPr id="15" name="panel-content-2">
            <a:extLst xmlns:a="http://schemas.openxmlformats.org/drawingml/2006/main">
              <a:ext uri="{FF2B5EF4-FFF2-40B4-BE49-F238E27FC236}">
                <a16:creationId xmlns:a16="http://schemas.microsoft.com/office/drawing/2014/main" id="{F892550B-26E8-4404-9ED1-97848F8D8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53200"/>
            <a:ext cx="11525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Co-funded by the European Union. Views and opinions expressed are those of the author(s) only and do not necessarily reflect those of the European Union or EACEA.</a:t>
            </a:r>
          </a:p>
          <a:p xmlns:a="http://schemas.openxmlformats.org/drawingml/2006/main">
            <a:pPr>
              <a:defRPr sz="7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Neither the European Union nor EACEA can be held responsible for them.</a:t>
            </a:r>
          </a:p>
        </p:txBody>
      </p:sp>
      <p:sp>
        <p:nvSpPr>
          <p:cNvPr id="16" name="panel-content-3">
            <a:extLst xmlns:a="http://schemas.openxmlformats.org/drawingml/2006/main">
              <a:ext uri="{FF2B5EF4-FFF2-40B4-BE49-F238E27FC236}">
                <a16:creationId xmlns:a16="http://schemas.microsoft.com/office/drawing/2014/main" id="{8E4D5BB5-1F38-4589-B43F-BDDA926A1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0" y="62007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7" name="panel-content-4">
            <a:extLst xmlns:a="http://schemas.openxmlformats.org/drawingml/2006/main">
              <a:ext uri="{FF2B5EF4-FFF2-40B4-BE49-F238E27FC236}">
                <a16:creationId xmlns:a16="http://schemas.microsoft.com/office/drawing/2014/main" id="{7F79A6F8-C1F0-4BF1-8ADF-8B00EC7D9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6685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Two complementary evaluation methods</a:t>
            </a:r>
          </a:p>
        </p:txBody>
      </p:sp>
      <p:graphicFrame>
        <p:nvGraphicFramePr>
          <p:cNvPr id="28" name=""/>
          <p:cNvGraphicFramePr/>
          <p:nvPr/>
        </p:nvGraphicFramePr>
        <p:xfrm>
          <a:off xmlns:a="http://schemas.openxmlformats.org/drawingml/2006/main" x="571500" y="2447925"/>
          <a:ext xmlns:a="http://schemas.openxmlformats.org/drawingml/2006/main" cx="11049000" cy="31242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047875"/>
                <a:gridCol w="4495800"/>
                <a:gridCol w="4505325"/>
              </a:tblGrid>
              <a:tr h="5524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142875" marR="142875" marT="95250" marB="95250" anchor="ctr">
                    <a:solidFill>
                      <a:srgbClr val="1B6F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Expert test</a:t>
                      </a:r>
                    </a:p>
                  </a:txBody>
                  <a:tcPr marL="142875" marR="142875" marT="95250" marB="95250" anchor="ctr">
                    <a:solidFill>
                      <a:srgbClr val="1B6F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Field test</a:t>
                      </a:r>
                    </a:p>
                  </a:txBody>
                  <a:tcPr marL="142875" marR="142875" marT="95250" marB="95250" anchor="ctr">
                    <a:solidFill>
                      <a:srgbClr val="1B6F78"/>
                    </a:solidFill>
                  </a:tcPr>
                </a:tc>
              </a:tr>
              <a:tr h="8572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B6F78"/>
                          </a:solidFill>
                          <a:latin typeface="Arial"/>
                          <a:ea typeface="Arial"/>
                          <a:cs typeface="Arial"/>
                        </a:rPr>
                        <a:t>Input</a:t>
                      </a:r>
                    </a:p>
                  </a:txBody>
                  <a:tcPr marL="142875" marR="142875" marT="95250" marB="95250" anchor="ctr">
                    <a:solidFill>
                      <a:srgbClr val="F7FF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50 predefined scenarios</a:t>
                      </a:r>
                    </a:p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across five functions</a:t>
                      </a:r>
                    </a:p>
                  </a:txBody>
                  <a:tcPr marL="142875" marR="142875" marT="95250" marB="95250" anchor="ctr">
                    <a:solidFill>
                      <a:srgbClr val="F7FF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Users work with their own ideas</a:t>
                      </a:r>
                    </a:p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across the same five functions</a:t>
                      </a:r>
                    </a:p>
                  </a:txBody>
                  <a:tcPr marL="142875" marR="142875" marT="95250" marB="95250" anchor="ctr">
                    <a:solidFill>
                      <a:srgbClr val="F7FFF3"/>
                    </a:solidFill>
                  </a:tcPr>
                </a:tc>
              </a:tr>
              <a:tr h="8572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B6F78"/>
                          </a:solidFill>
                          <a:latin typeface="Arial"/>
                          <a:ea typeface="Arial"/>
                          <a:cs typeface="Arial"/>
                        </a:rPr>
                        <a:t>Assessment</a:t>
                      </a:r>
                    </a:p>
                  </a:txBody>
                  <a:tcPr marL="142875" marR="142875" marT="95250" marB="95250" anchor="ctr">
                    <a:solidFill>
                      <a:srgbClr val="F7FF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18 raters apply fixed rubrics</a:t>
                      </a:r>
                    </a:p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with seven criteria per scenario</a:t>
                      </a:r>
                    </a:p>
                  </a:txBody>
                  <a:tcPr marL="142875" marR="142875" marT="95250" marB="95250" anchor="ctr">
                    <a:solidFill>
                      <a:srgbClr val="F7FF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114 users rate their experience</a:t>
                      </a:r>
                    </a:p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and provide written feedback</a:t>
                      </a:r>
                    </a:p>
                  </a:txBody>
                  <a:tcPr marL="142875" marR="142875" marT="95250" marB="95250" anchor="ctr">
                    <a:solidFill>
                      <a:srgbClr val="F7FFF3"/>
                    </a:solidFill>
                  </a:tcPr>
                </a:tc>
              </a:tr>
              <a:tr h="8572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B6F78"/>
                          </a:solidFill>
                          <a:latin typeface="Arial"/>
                          <a:ea typeface="Arial"/>
                          <a:cs typeface="Arial"/>
                        </a:rPr>
                        <a:t>What it reveals</a:t>
                      </a:r>
                    </a:p>
                  </a:txBody>
                  <a:tcPr marL="142875" marR="142875" marT="95250" marB="95250" anchor="ctr">
                    <a:solidFill>
                      <a:srgbClr val="F7FF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Quality against explicit criteria,</a:t>
                      </a:r>
                    </a:p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with comparable scenario inputs</a:t>
                      </a:r>
                    </a:p>
                  </a:txBody>
                  <a:tcPr marL="142875" marR="142875" marT="95250" marB="95250" anchor="ctr">
                    <a:solidFill>
                      <a:srgbClr val="F7FF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Usefulness and limitations</a:t>
                      </a:r>
                    </a:p>
                    <a:p>
                      <a:r>
                        <a:rPr sz="1800" b="0">
                          <a:solidFill>
                            <a:srgbClr val="193B3F"/>
                          </a:solidFill>
                          <a:latin typeface="Arial"/>
                          <a:ea typeface="Arial"/>
                          <a:cs typeface="Arial"/>
                        </a:rPr>
                        <a:t>in a more natural setting</a:t>
                      </a:r>
                    </a:p>
                  </a:txBody>
                  <a:tcPr marL="142875" marR="142875" marT="95250" marB="95250" anchor="ctr">
                    <a:solidFill>
                      <a:srgbClr val="F7FFF3"/>
                    </a:solidFill>
                  </a:tcPr>
                </a:tc>
              </a:tr>
            </a:tbl>
          </a:graphicData>
        </a:graphic>
      </p:graphicFrame>
      <p:sp>
        <p:nvSpPr>
          <p:cNvPr id="19" name="panel-content-5">
            <a:extLst xmlns:a="http://schemas.openxmlformats.org/drawingml/2006/main">
              <a:ext uri="{FF2B5EF4-FFF2-40B4-BE49-F238E27FC236}">
                <a16:creationId xmlns:a16="http://schemas.microsoft.com/office/drawing/2014/main" id="{BB1737AC-E53E-4C70-944F-760D42AB6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34050"/>
            <a:ext cx="1104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54852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54852D"/>
                </a:solidFill>
                <a:latin typeface="Arial"/>
                <a:ea typeface="Arial"/>
                <a:cs typeface="Arial"/>
              </a:rPr>
              <a:t>Compare the pattern across methods, while keeping the samples separate.</a:t>
            </a:r>
          </a:p>
        </p:txBody>
      </p:sp>
      <p:sp>
        <p:nvSpPr>
          <p:cNvPr id="20" name="panel-content-6">
            <a:extLst xmlns:a="http://schemas.openxmlformats.org/drawingml/2006/main">
              <a:ext uri="{FF2B5EF4-FFF2-40B4-BE49-F238E27FC236}">
                <a16:creationId xmlns:a16="http://schemas.microsoft.com/office/drawing/2014/main" id="{EC27D394-A4FD-40BD-AABA-316AE3D68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6267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Evaluation paper §§2.2–2.4. Expert coverage varied by scenario. User ratings concern perceived quality, not learning or venture impact.</a:t>
            </a:r>
          </a:p>
        </p:txBody>
      </p:sp>
    </p:spTree>
    <p:extLst>
      <p:ext uri="{BB962C8B-B14F-4D97-AF65-F5344CB8AC3E}">
        <p14:creationId xmlns:p14="http://schemas.microsoft.com/office/powerpoint/2010/main" val="15957025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F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47FBDE29-5712-9AF1-19DA-98363DE5E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5062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6">
              <a:lumMod val="60000"/>
              <a:lumOff val="4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9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8630b1f08948f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6561" y="227952"/>
            <a:ext cx="3113741" cy="694714"/>
          </a:xfrm>
          <a:prstGeom xmlns:a="http://schemas.openxmlformats.org/drawingml/2006/main" prst="rect">
            <a:avLst/>
          </a:prstGeom>
        </p:spPr>
      </p:pic>
      <p:pic>
        <p:nvPicPr>
          <p:cNvPr id="30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c93bdabb70441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030745" y="52675"/>
            <a:ext cx="1044694" cy="1045268"/>
          </a:xfrm>
          <a:prstGeom xmlns:a="http://schemas.openxmlformats.org/drawingml/2006/main" prst="rect">
            <a:avLst/>
          </a:prstGeom>
        </p:spPr>
      </p:pic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82D0F68-E9A1-6B3B-F011-0206088AB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219075"/>
            <a:ext cx="4695825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SEEN: Social Entrepreneurship</a:t>
            </a:r>
          </a:p>
          <a:p xmlns:a="http://schemas.openxmlformats.org/drawingml/2006/main">
            <a:pPr>
              <a:defRPr sz="22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Ecosystems Network</a:t>
            </a:r>
          </a:p>
        </p:txBody>
      </p:sp>
      <p:sp>
        <p:nvSpPr>
          <p:cNvPr id="15" name="panel-content-2">
            <a:extLst xmlns:a="http://schemas.openxmlformats.org/drawingml/2006/main">
              <a:ext uri="{FF2B5EF4-FFF2-40B4-BE49-F238E27FC236}">
                <a16:creationId xmlns:a16="http://schemas.microsoft.com/office/drawing/2014/main" id="{A6EAA1B0-2A52-4123-A753-AAF5B9741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53200"/>
            <a:ext cx="11525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Co-funded by the European Union. Views and opinions expressed are those of the author(s) only and do not necessarily reflect those of the European Union or EACEA.</a:t>
            </a:r>
          </a:p>
          <a:p xmlns:a="http://schemas.openxmlformats.org/drawingml/2006/main">
            <a:pPr>
              <a:defRPr sz="7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Neither the European Union nor EACEA can be held responsible for them.</a:t>
            </a:r>
          </a:p>
        </p:txBody>
      </p:sp>
      <p:sp>
        <p:nvSpPr>
          <p:cNvPr id="16" name="panel-content-3">
            <a:extLst xmlns:a="http://schemas.openxmlformats.org/drawingml/2006/main">
              <a:ext uri="{FF2B5EF4-FFF2-40B4-BE49-F238E27FC236}">
                <a16:creationId xmlns:a16="http://schemas.microsoft.com/office/drawing/2014/main" id="{7E6EA439-4FF4-45F0-BFC1-FAF9D07CE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0" y="62007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17" name="panel-content-4">
            <a:extLst xmlns:a="http://schemas.openxmlformats.org/drawingml/2006/main">
              <a:ext uri="{FF2B5EF4-FFF2-40B4-BE49-F238E27FC236}">
                <a16:creationId xmlns:a16="http://schemas.microsoft.com/office/drawing/2014/main" id="{4C822D1F-7F6F-4EF6-9880-62FA3519D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6685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A diagnostic example: pitch feedback</a:t>
            </a:r>
          </a:p>
        </p:txBody>
      </p:sp>
      <p:sp>
        <p:nvSpPr>
          <p:cNvPr id="18" name="panel-content-5">
            <a:extLst xmlns:a="http://schemas.openxmlformats.org/drawingml/2006/main">
              <a:ext uri="{FF2B5EF4-FFF2-40B4-BE49-F238E27FC236}">
                <a16:creationId xmlns:a16="http://schemas.microsoft.com/office/drawing/2014/main" id="{C6FEFE1B-EADC-4CDD-AD91-A85E06978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43150"/>
            <a:ext cx="50006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Observed in both tests</a:t>
            </a:r>
          </a:p>
        </p:txBody>
      </p:sp>
      <p:sp>
        <p:nvSpPr>
          <p:cNvPr id="19" name="panel-content-6">
            <a:extLst xmlns:a="http://schemas.openxmlformats.org/drawingml/2006/main">
              <a:ext uri="{FF2B5EF4-FFF2-40B4-BE49-F238E27FC236}">
                <a16:creationId xmlns:a16="http://schemas.microsoft.com/office/drawing/2014/main" id="{F730648E-3D6B-455D-898A-73524DE7C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00375"/>
            <a:ext cx="5095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B3F"/>
                </a:solidFill>
                <a:latin typeface="Arial"/>
                <a:ea typeface="Arial"/>
                <a:cs typeface="Arial"/>
              </a:rPr>
              <a:t>Pitch feedback ranked lowest.</a:t>
            </a:r>
          </a:p>
          <a:p xmlns:a="http://schemas.openxmlformats.org/drawingml/2006/main">
            <a:pPr>
              <a:defRPr sz="2175" b="0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B3F"/>
                </a:solidFill>
                <a:latin typeface="Arial"/>
                <a:ea typeface="Arial"/>
                <a:cs typeface="Arial"/>
              </a:rPr>
              <a:t>Experts: 3.20/5    Users: 3.32/5</a:t>
            </a:r>
          </a:p>
        </p:txBody>
      </p:sp>
      <p:sp>
        <p:nvSpPr>
          <p:cNvPr id="20" name="panel-content-7">
            <a:extLst xmlns:a="http://schemas.openxmlformats.org/drawingml/2006/main">
              <a:ext uri="{FF2B5EF4-FFF2-40B4-BE49-F238E27FC236}">
                <a16:creationId xmlns:a16="http://schemas.microsoft.com/office/drawing/2014/main" id="{435E9257-6120-4341-852C-802A10B1D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38625"/>
            <a:ext cx="504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A possible explanation</a:t>
            </a:r>
          </a:p>
        </p:txBody>
      </p:sp>
      <p:sp>
        <p:nvSpPr>
          <p:cNvPr id="21" name="panel-content-8">
            <a:extLst xmlns:a="http://schemas.openxmlformats.org/drawingml/2006/main">
              <a:ext uri="{FF2B5EF4-FFF2-40B4-BE49-F238E27FC236}">
                <a16:creationId xmlns:a16="http://schemas.microsoft.com/office/drawing/2014/main" id="{6212774F-0788-421A-A830-633AFB71B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76800"/>
            <a:ext cx="51911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B3F"/>
                </a:solidFill>
                <a:latin typeface="Arial"/>
                <a:ea typeface="Arial"/>
                <a:cs typeface="Arial"/>
              </a:rPr>
              <a:t>The knowledge base may contain</a:t>
            </a:r>
          </a:p>
          <a:p xmlns:a="http://schemas.openxmlformats.org/drawingml/2006/main">
            <a:pPr>
              <a:defRPr sz="2025" b="0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B3F"/>
                </a:solidFill>
                <a:latin typeface="Arial"/>
                <a:ea typeface="Arial"/>
                <a:cs typeface="Arial"/>
              </a:rPr>
              <a:t>too few worked pitch examples.</a:t>
            </a:r>
          </a:p>
          <a:p xmlns:a="http://schemas.openxmlformats.org/drawingml/2006/main">
            <a:pPr>
              <a:defRPr sz="2025" b="0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B3F"/>
                </a:solidFill>
                <a:latin typeface="Arial"/>
                <a:ea typeface="Arial"/>
                <a:cs typeface="Arial"/>
              </a:rPr>
              <a:t>Prompting or model limits may also matter.</a:t>
            </a:r>
          </a:p>
        </p:txBody>
      </p:sp>
      <p:sp>
        <p:nvSpPr>
          <p:cNvPr id="22" name="panel-content-9">
            <a:extLst xmlns:a="http://schemas.openxmlformats.org/drawingml/2006/main">
              <a:ext uri="{FF2B5EF4-FFF2-40B4-BE49-F238E27FC236}">
                <a16:creationId xmlns:a16="http://schemas.microsoft.com/office/drawing/2014/main" id="{19E64676-5242-4D7C-AB43-DF7F09D58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343150"/>
            <a:ext cx="52387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Proposed test of that explanation</a:t>
            </a:r>
          </a:p>
        </p:txBody>
      </p:sp>
      <p:sp>
        <p:nvSpPr>
          <p:cNvPr id="23" name="panel-content-10">
            <a:extLst xmlns:a="http://schemas.openxmlformats.org/drawingml/2006/main">
              <a:ext uri="{FF2B5EF4-FFF2-40B4-BE49-F238E27FC236}">
                <a16:creationId xmlns:a16="http://schemas.microsoft.com/office/drawing/2014/main" id="{0E25BC6E-4D35-4EE3-B572-410C83231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152775"/>
            <a:ext cx="51911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B3F"/>
                </a:solidFill>
                <a:latin typeface="Arial"/>
                <a:ea typeface="Arial"/>
                <a:cs typeface="Arial"/>
              </a:rPr>
              <a:t>1  Define the pitch-quality rubric</a:t>
            </a:r>
          </a:p>
        </p:txBody>
      </p:sp>
      <p:sp>
        <p:nvSpPr>
          <p:cNvPr id="24" name="panel-content-11">
            <a:extLst xmlns:a="http://schemas.openxmlformats.org/drawingml/2006/main">
              <a:ext uri="{FF2B5EF4-FFF2-40B4-BE49-F238E27FC236}">
                <a16:creationId xmlns:a16="http://schemas.microsoft.com/office/drawing/2014/main" id="{7D29062A-134C-4D0A-A946-C3300EF86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876675"/>
            <a:ext cx="51911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B3F"/>
                </a:solidFill>
                <a:latin typeface="Arial"/>
                <a:ea typeface="Arial"/>
                <a:cs typeface="Arial"/>
              </a:rPr>
              <a:t>2  Generate weak-to-improved examples</a:t>
            </a:r>
          </a:p>
        </p:txBody>
      </p:sp>
      <p:sp>
        <p:nvSpPr>
          <p:cNvPr id="25" name="panel-content-12">
            <a:extLst xmlns:a="http://schemas.openxmlformats.org/drawingml/2006/main">
              <a:ext uri="{FF2B5EF4-FFF2-40B4-BE49-F238E27FC236}">
                <a16:creationId xmlns:a16="http://schemas.microsoft.com/office/drawing/2014/main" id="{E68DCFE4-9A3A-4CD4-95E5-86975E9A5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600575"/>
            <a:ext cx="51911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B3F"/>
                </a:solidFill>
                <a:latin typeface="Arial"/>
                <a:ea typeface="Arial"/>
                <a:cs typeface="Arial"/>
              </a:rPr>
              <a:t>3  Have experts validate the examples</a:t>
            </a:r>
          </a:p>
        </p:txBody>
      </p:sp>
      <p:sp>
        <p:nvSpPr>
          <p:cNvPr id="26" name="panel-content-13">
            <a:extLst xmlns:a="http://schemas.openxmlformats.org/drawingml/2006/main">
              <a:ext uri="{FF2B5EF4-FFF2-40B4-BE49-F238E27FC236}">
                <a16:creationId xmlns:a16="http://schemas.microsoft.com/office/drawing/2014/main" id="{4B0E4AE0-17C6-4084-BDBF-D73844FE9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324475"/>
            <a:ext cx="51911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B3F"/>
                </a:solidFill>
                <a:latin typeface="Arial"/>
                <a:ea typeface="Arial"/>
                <a:cs typeface="Arial"/>
              </a:rPr>
              <a:t>4  Add them and repeat the evaluation</a:t>
            </a:r>
          </a:p>
        </p:txBody>
      </p:sp>
      <p:sp>
        <p:nvSpPr>
          <p:cNvPr id="27" name="panel-content-14">
            <a:extLst xmlns:a="http://schemas.openxmlformats.org/drawingml/2006/main">
              <a:ext uri="{FF2B5EF4-FFF2-40B4-BE49-F238E27FC236}">
                <a16:creationId xmlns:a16="http://schemas.microsoft.com/office/drawing/2014/main" id="{EC919E8C-B5A3-4EB8-AA5E-256F94E13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6267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Evaluation paper §§3.1–3.2 and 4.1–4.2. Scores are separate descriptive means. The explanation and intervention remain untested.</a:t>
            </a:r>
          </a:p>
        </p:txBody>
      </p:sp>
    </p:spTree>
    <p:extLst>
      <p:ext uri="{BB962C8B-B14F-4D97-AF65-F5344CB8AC3E}">
        <p14:creationId xmlns:p14="http://schemas.microsoft.com/office/powerpoint/2010/main" val="15957025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F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47FBDE29-5712-9AF1-19DA-98363DE5E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5062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6">
              <a:lumMod val="60000"/>
              <a:lumOff val="4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8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966921df864cd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6561" y="227952"/>
            <a:ext cx="3113741" cy="694714"/>
          </a:xfrm>
          <a:prstGeom xmlns:a="http://schemas.openxmlformats.org/drawingml/2006/main" prst="rect">
            <a:avLst/>
          </a:prstGeom>
        </p:spPr>
      </p:pic>
      <p:pic>
        <p:nvPicPr>
          <p:cNvPr id="29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8af979ebcc4db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030745" y="52675"/>
            <a:ext cx="1044694" cy="1045268"/>
          </a:xfrm>
          <a:prstGeom xmlns:a="http://schemas.openxmlformats.org/drawingml/2006/main" prst="rect">
            <a:avLst/>
          </a:prstGeom>
        </p:spPr>
      </p:pic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82D0F68-E9A1-6B3B-F011-0206088AB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219075"/>
            <a:ext cx="4695825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SEEN: Social Entrepreneurship</a:t>
            </a:r>
          </a:p>
          <a:p xmlns:a="http://schemas.openxmlformats.org/drawingml/2006/main">
            <a:pPr>
              <a:defRPr sz="22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Ecosystems Network</a:t>
            </a:r>
          </a:p>
        </p:txBody>
      </p:sp>
      <p:sp>
        <p:nvSpPr>
          <p:cNvPr id="15" name="panel-content-2">
            <a:extLst xmlns:a="http://schemas.openxmlformats.org/drawingml/2006/main">
              <a:ext uri="{FF2B5EF4-FFF2-40B4-BE49-F238E27FC236}">
                <a16:creationId xmlns:a16="http://schemas.microsoft.com/office/drawing/2014/main" id="{F172A10F-933D-44EC-B2D4-C0A6E7C73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53200"/>
            <a:ext cx="11525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Co-funded by the European Union. Views and opinions expressed are those of the author(s) only and do not necessarily reflect those of the European Union or EACEA.</a:t>
            </a:r>
          </a:p>
          <a:p xmlns:a="http://schemas.openxmlformats.org/drawingml/2006/main">
            <a:pPr>
              <a:defRPr sz="7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Neither the European Union nor EACEA can be held responsible for them.</a:t>
            </a:r>
          </a:p>
        </p:txBody>
      </p:sp>
      <p:sp>
        <p:nvSpPr>
          <p:cNvPr id="16" name="panel-content-3">
            <a:extLst xmlns:a="http://schemas.openxmlformats.org/drawingml/2006/main">
              <a:ext uri="{FF2B5EF4-FFF2-40B4-BE49-F238E27FC236}">
                <a16:creationId xmlns:a16="http://schemas.microsoft.com/office/drawing/2014/main" id="{B96A781C-44EF-4B18-B751-B2478141B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0" y="62007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17" name="panel-content-4">
            <a:extLst xmlns:a="http://schemas.openxmlformats.org/drawingml/2006/main">
              <a:ext uri="{FF2B5EF4-FFF2-40B4-BE49-F238E27FC236}">
                <a16:creationId xmlns:a16="http://schemas.microsoft.com/office/drawing/2014/main" id="{85CFE3AE-DFBD-4AA5-BA31-9B3145B56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6685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Applying the method to inclusion</a:t>
            </a:r>
          </a:p>
        </p:txBody>
      </p:sp>
      <p:sp>
        <p:nvSpPr>
          <p:cNvPr id="18" name="panel-content-5">
            <a:extLst xmlns:a="http://schemas.openxmlformats.org/drawingml/2006/main">
              <a:ext uri="{FF2B5EF4-FFF2-40B4-BE49-F238E27FC236}">
                <a16:creationId xmlns:a16="http://schemas.microsoft.com/office/drawing/2014/main" id="{E0CB7191-28E4-42C6-BDEB-F8F703233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19325"/>
            <a:ext cx="1104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54852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54852D"/>
                </a:solidFill>
                <a:latin typeface="Arial"/>
                <a:ea typeface="Arial"/>
                <a:cs typeface="Arial"/>
              </a:rPr>
              <a:t>Proposed extension for deep-tech entrepreneurship and societal value</a:t>
            </a:r>
          </a:p>
        </p:txBody>
      </p:sp>
      <p:sp>
        <p:nvSpPr>
          <p:cNvPr id="19" name="panel-content-6">
            <a:extLst xmlns:a="http://schemas.openxmlformats.org/drawingml/2006/main">
              <a:ext uri="{FF2B5EF4-FFF2-40B4-BE49-F238E27FC236}">
                <a16:creationId xmlns:a16="http://schemas.microsoft.com/office/drawing/2014/main" id="{12770D75-2C05-489B-8BD8-4876E172A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62275"/>
            <a:ext cx="26860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Whose needs?</a:t>
            </a:r>
          </a:p>
        </p:txBody>
      </p:sp>
      <p:sp>
        <p:nvSpPr>
          <p:cNvPr id="20" name="panel-content-7">
            <a:extLst xmlns:a="http://schemas.openxmlformats.org/drawingml/2006/main">
              <a:ext uri="{FF2B5EF4-FFF2-40B4-BE49-F238E27FC236}">
                <a16:creationId xmlns:a16="http://schemas.microsoft.com/office/drawing/2014/main" id="{01FC2D5C-B1DB-46F7-ADF5-9C5BD9C86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981325"/>
            <a:ext cx="82867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B3F"/>
                </a:solidFill>
                <a:latin typeface="Arial"/>
                <a:ea typeface="Arial"/>
                <a:cs typeface="Arial"/>
              </a:rPr>
              <a:t>Include people beyond existing networks when defining the problem.</a:t>
            </a:r>
          </a:p>
        </p:txBody>
      </p:sp>
      <p:sp>
        <p:nvSpPr>
          <p:cNvPr id="21" name="panel-content-8">
            <a:extLst xmlns:a="http://schemas.openxmlformats.org/drawingml/2006/main">
              <a:ext uri="{FF2B5EF4-FFF2-40B4-BE49-F238E27FC236}">
                <a16:creationId xmlns:a16="http://schemas.microsoft.com/office/drawing/2014/main" id="{A3B13396-3740-4AF5-B583-878828CD6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48100"/>
            <a:ext cx="26860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Which guidance?</a:t>
            </a:r>
          </a:p>
        </p:txBody>
      </p:sp>
      <p:sp>
        <p:nvSpPr>
          <p:cNvPr id="22" name="panel-content-9">
            <a:extLst xmlns:a="http://schemas.openxmlformats.org/drawingml/2006/main">
              <a:ext uri="{FF2B5EF4-FFF2-40B4-BE49-F238E27FC236}">
                <a16:creationId xmlns:a16="http://schemas.microsoft.com/office/drawing/2014/main" id="{AF380024-E8E8-4266-B1B5-CB1341B0C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67150"/>
            <a:ext cx="82867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B3F"/>
                </a:solidFill>
                <a:latin typeface="Arial"/>
                <a:ea typeface="Arial"/>
                <a:cs typeface="Arial"/>
              </a:rPr>
              <a:t>Test sector-specific content and its connection to specialist support.</a:t>
            </a:r>
          </a:p>
        </p:txBody>
      </p:sp>
      <p:sp>
        <p:nvSpPr>
          <p:cNvPr id="23" name="panel-content-10">
            <a:extLst xmlns:a="http://schemas.openxmlformats.org/drawingml/2006/main">
              <a:ext uri="{FF2B5EF4-FFF2-40B4-BE49-F238E27FC236}">
                <a16:creationId xmlns:a16="http://schemas.microsoft.com/office/drawing/2014/main" id="{7351129F-269D-480B-9DCE-67B1491F8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33925"/>
            <a:ext cx="26860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Which outcomes?</a:t>
            </a:r>
          </a:p>
        </p:txBody>
      </p:sp>
      <p:sp>
        <p:nvSpPr>
          <p:cNvPr id="24" name="panel-content-11">
            <a:extLst xmlns:a="http://schemas.openxmlformats.org/drawingml/2006/main">
              <a:ext uri="{FF2B5EF4-FFF2-40B4-BE49-F238E27FC236}">
                <a16:creationId xmlns:a16="http://schemas.microsoft.com/office/drawing/2014/main" id="{9658FD86-1F66-4D14-B193-362CB916C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752975"/>
            <a:ext cx="82867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B3F"/>
                </a:solidFill>
                <a:latin typeface="Arial"/>
                <a:ea typeface="Arial"/>
                <a:cs typeface="Arial"/>
              </a:rPr>
              <a:t>Assess decisions, participation and benefits defined with communities.</a:t>
            </a:r>
          </a:p>
        </p:txBody>
      </p:sp>
      <p:sp>
        <p:nvSpPr>
          <p:cNvPr id="25" name="panel-content-12">
            <a:extLst xmlns:a="http://schemas.openxmlformats.org/drawingml/2006/main">
              <a:ext uri="{FF2B5EF4-FFF2-40B4-BE49-F238E27FC236}">
                <a16:creationId xmlns:a16="http://schemas.microsoft.com/office/drawing/2014/main" id="{F0ABE2EA-91BE-40E6-A60E-887D7A0A2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43575"/>
            <a:ext cx="1104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5485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54852D"/>
                </a:solidFill>
                <a:latin typeface="Arial"/>
                <a:ea typeface="Arial"/>
                <a:cs typeface="Arial"/>
              </a:rPr>
              <a:t>Adapt the support, then repeat the evaluation in the new context.</a:t>
            </a:r>
          </a:p>
        </p:txBody>
      </p:sp>
      <p:sp>
        <p:nvSpPr>
          <p:cNvPr id="26" name="panel-content-13">
            <a:extLst xmlns:a="http://schemas.openxmlformats.org/drawingml/2006/main">
              <a:ext uri="{FF2B5EF4-FFF2-40B4-BE49-F238E27FC236}">
                <a16:creationId xmlns:a16="http://schemas.microsoft.com/office/drawing/2014/main" id="{B1CC8743-6E03-47EC-965A-2739EFFCE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6267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Panel briefing questions 1–6, informed by SEEN’s design and evaluation method. These extensions are proposals, not measured SEEN impacts.</a:t>
            </a:r>
          </a:p>
        </p:txBody>
      </p:sp>
    </p:spTree>
    <p:extLst>
      <p:ext uri="{BB962C8B-B14F-4D97-AF65-F5344CB8AC3E}">
        <p14:creationId xmlns:p14="http://schemas.microsoft.com/office/powerpoint/2010/main" val="159570253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F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47FBDE29-5712-9AF1-19DA-98363DE5E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5062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6">
              <a:lumMod val="60000"/>
              <a:lumOff val="4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5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8d025d058e4fe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6561" y="227952"/>
            <a:ext cx="3113741" cy="694714"/>
          </a:xfrm>
          <a:prstGeom xmlns:a="http://schemas.openxmlformats.org/drawingml/2006/main" prst="rect">
            <a:avLst/>
          </a:prstGeom>
        </p:spPr>
      </p:pic>
      <p:pic>
        <p:nvPicPr>
          <p:cNvPr id="26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d76897ce3f461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030745" y="52675"/>
            <a:ext cx="1044694" cy="1045268"/>
          </a:xfrm>
          <a:prstGeom xmlns:a="http://schemas.openxmlformats.org/drawingml/2006/main" prst="rect">
            <a:avLst/>
          </a:prstGeom>
        </p:spPr>
      </p:pic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82D0F68-E9A1-6B3B-F011-0206088AB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219075"/>
            <a:ext cx="4695825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SEEN: Social Entrepreneurship</a:t>
            </a:r>
          </a:p>
          <a:p xmlns:a="http://schemas.openxmlformats.org/drawingml/2006/main">
            <a:pPr>
              <a:defRPr sz="22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Ecosystems Network</a:t>
            </a:r>
          </a:p>
        </p:txBody>
      </p:sp>
      <p:sp>
        <p:nvSpPr>
          <p:cNvPr id="15" name="panel-content-2">
            <a:extLst xmlns:a="http://schemas.openxmlformats.org/drawingml/2006/main">
              <a:ext uri="{FF2B5EF4-FFF2-40B4-BE49-F238E27FC236}">
                <a16:creationId xmlns:a16="http://schemas.microsoft.com/office/drawing/2014/main" id="{571CC686-D593-41A3-B044-7242D46AE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53200"/>
            <a:ext cx="11525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Co-funded by the European Union. Views and opinions expressed are those of the author(s) only and do not necessarily reflect those of the European Union or EACEA.</a:t>
            </a:r>
          </a:p>
          <a:p xmlns:a="http://schemas.openxmlformats.org/drawingml/2006/main">
            <a:pPr>
              <a:defRPr sz="7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Neither the European Union nor EACEA can be held responsible for them.</a:t>
            </a:r>
          </a:p>
        </p:txBody>
      </p:sp>
      <p:sp>
        <p:nvSpPr>
          <p:cNvPr id="16" name="panel-content-3">
            <a:extLst xmlns:a="http://schemas.openxmlformats.org/drawingml/2006/main">
              <a:ext uri="{FF2B5EF4-FFF2-40B4-BE49-F238E27FC236}">
                <a16:creationId xmlns:a16="http://schemas.microsoft.com/office/drawing/2014/main" id="{3B81D4BA-885D-4136-8284-D525BFA17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0" y="62007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16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36166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6be18a385a43d4"/>
          <a:stretch xmlns:a="http://schemas.openxmlformats.org/drawingml/2006/main"/>
        </p:blipFill>
        <p:spPr>
          <a:xfrm xmlns:a="http://schemas.openxmlformats.org/drawingml/2006/main">
            <a:off x="3571875" y="400050"/>
            <a:ext cx="2190750" cy="438150"/>
          </a:xfrm>
          <a:prstGeom xmlns:a="http://schemas.openxmlformats.org/drawingml/2006/main" prst="rect">
            <a:avLst/>
          </a:prstGeom>
        </p:spPr>
      </p:pic>
      <p:sp>
        <p:nvSpPr>
          <p:cNvPr id="18" name="panel-content-4">
            <a:extLst xmlns:a="http://schemas.openxmlformats.org/drawingml/2006/main">
              <a:ext uri="{FF2B5EF4-FFF2-40B4-BE49-F238E27FC236}">
                <a16:creationId xmlns:a16="http://schemas.microsoft.com/office/drawing/2014/main" id="{F01EA5D8-86B4-4DCF-B3FB-8053EAF5B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6685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A method the ecosystem can build on</a:t>
            </a:r>
          </a:p>
        </p:txBody>
      </p:sp>
      <p:sp>
        <p:nvSpPr>
          <p:cNvPr id="19" name="panel-content-5">
            <a:extLst xmlns:a="http://schemas.openxmlformats.org/drawingml/2006/main">
              <a:ext uri="{FF2B5EF4-FFF2-40B4-BE49-F238E27FC236}">
                <a16:creationId xmlns:a16="http://schemas.microsoft.com/office/drawing/2014/main" id="{141B0AEA-B962-4C71-B7E8-626D6CEA0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90775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Needs give the design a rationale.</a:t>
            </a:r>
          </a:p>
        </p:txBody>
      </p:sp>
      <p:sp>
        <p:nvSpPr>
          <p:cNvPr id="20" name="panel-content-6">
            <a:extLst xmlns:a="http://schemas.openxmlformats.org/drawingml/2006/main">
              <a:ext uri="{FF2B5EF4-FFF2-40B4-BE49-F238E27FC236}">
                <a16:creationId xmlns:a16="http://schemas.microsoft.com/office/drawing/2014/main" id="{853A347D-91D0-4E74-99EB-5687FCE4E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05175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Structured testing reveals where guidance falls short.</a:t>
            </a:r>
          </a:p>
        </p:txBody>
      </p:sp>
      <p:sp>
        <p:nvSpPr>
          <p:cNvPr id="21" name="panel-content-7">
            <a:extLst xmlns:a="http://schemas.openxmlformats.org/drawingml/2006/main">
              <a:ext uri="{FF2B5EF4-FFF2-40B4-BE49-F238E27FC236}">
                <a16:creationId xmlns:a16="http://schemas.microsoft.com/office/drawing/2014/main" id="{F2ABE9E2-BFC0-4F58-B0B7-028C7B1F3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19575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B6F78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B6F78"/>
                </a:solidFill>
                <a:latin typeface="Arial"/>
                <a:ea typeface="Arial"/>
                <a:cs typeface="Arial"/>
              </a:rPr>
              <a:t>Adaptation creates a new question for evaluation.</a:t>
            </a:r>
          </a:p>
        </p:txBody>
      </p:sp>
      <p:sp>
        <p:nvSpPr>
          <p:cNvPr id="22" name="panel-content-8">
            <a:extLst xmlns:a="http://schemas.openxmlformats.org/drawingml/2006/main">
              <a:ext uri="{FF2B5EF4-FFF2-40B4-BE49-F238E27FC236}">
                <a16:creationId xmlns:a16="http://schemas.microsoft.com/office/drawing/2014/main" id="{81F8B6DB-0958-4032-9538-048FD354E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29225"/>
            <a:ext cx="1104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4852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4852D"/>
                </a:solidFill>
                <a:latin typeface="Arial"/>
                <a:ea typeface="Arial"/>
                <a:cs typeface="Arial"/>
              </a:rPr>
              <a:t>Opening question for our panel</a:t>
            </a:r>
          </a:p>
        </p:txBody>
      </p:sp>
      <p:sp>
        <p:nvSpPr>
          <p:cNvPr id="23" name="panel-content-9">
            <a:extLst xmlns:a="http://schemas.openxmlformats.org/drawingml/2006/main">
              <a:ext uri="{FF2B5EF4-FFF2-40B4-BE49-F238E27FC236}">
                <a16:creationId xmlns:a16="http://schemas.microsoft.com/office/drawing/2014/main" id="{DDA27649-164B-461B-A202-E578ED184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86425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93B3F"/>
                </a:solidFill>
                <a:latin typeface="Arial"/>
                <a:ea typeface="Arial"/>
                <a:cs typeface="Arial"/>
              </a:rPr>
              <a:t>What should societal wellbeing mean when we choose</a:t>
            </a:r>
          </a:p>
          <a:p xmlns:a="http://schemas.openxmlformats.org/drawingml/2006/main">
            <a:pPr>
              <a:defRPr sz="2250" b="1">
                <a:solidFill>
                  <a:srgbClr val="193B3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93B3F"/>
                </a:solidFill>
                <a:latin typeface="Arial"/>
                <a:ea typeface="Arial"/>
                <a:cs typeface="Arial"/>
              </a:rPr>
              <a:t>which ventures to support?</a:t>
            </a:r>
          </a:p>
        </p:txBody>
      </p:sp>
    </p:spTree>
    <p:extLst>
      <p:ext uri="{BB962C8B-B14F-4D97-AF65-F5344CB8AC3E}">
        <p14:creationId xmlns:p14="http://schemas.microsoft.com/office/powerpoint/2010/main" val="1595702530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2026-10-06T06:45:29.5990000Z</dcterms:created>
  <dcterms:modified xsi:type="dcterms:W3CDTF">2026-10-06T06:45:29.5990000Z</dcterms:modified>
</coreProperties>
</file>